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84" r:id="rId2"/>
    <p:sldId id="336" r:id="rId3"/>
    <p:sldId id="361" r:id="rId4"/>
    <p:sldId id="337" r:id="rId5"/>
    <p:sldId id="356" r:id="rId6"/>
    <p:sldId id="357" r:id="rId7"/>
    <p:sldId id="358" r:id="rId8"/>
    <p:sldId id="338" r:id="rId9"/>
    <p:sldId id="339" r:id="rId10"/>
    <p:sldId id="340" r:id="rId11"/>
    <p:sldId id="341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9" r:id="rId20"/>
    <p:sldId id="36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EC5CA-F315-493E-83F4-CB87610B02CC}" type="datetimeFigureOut">
              <a:rPr lang="it-IT" smtClean="0"/>
              <a:pPr/>
              <a:t>05/10/2021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DE41F-966C-44DD-BE91-7C3D9CAA902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443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729741-0A7F-4E58-917C-2D371E97E7EF}" type="slidenum">
              <a:rPr lang="en-US"/>
              <a:pPr/>
              <a:t>1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65199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4E9A852-48D5-4917-A804-9C3FBEDC1471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en-US" smtClean="0"/>
              <a:t>rita bartolini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8A94-051B-4994-A9A0-FBE71BDBDE0C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62D2-85D8-467C-A5E6-D4F637D19DA6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0DEA-AEC8-4968-8A1F-1DE145D0050C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D16A-A51F-4068-BD4A-7494758575B5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6887-33C7-480A-AD55-DC86FD228817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3F12-CB70-4517-B683-02B7AB97BD2B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8233-9E19-48CD-9B3B-C056AD1AE346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C819-853F-4A51-B1E6-F878F6BEF87B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A43755D-096A-4C54-B060-6AEC2804B9F3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en-US" smtClean="0"/>
              <a:t>rita bartolini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61EBBDF-1D0E-4D43-975B-60086A0ECC49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en-US" smtClean="0"/>
              <a:t>rita bartolini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3C1F3B3-5690-4943-B110-287DEE40984A}" type="datetime1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en-US" smtClean="0"/>
              <a:t>rita bartolini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074126" y="2342606"/>
            <a:ext cx="5076056" cy="164237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</a:rPr>
              <a:t>MOLTENO</a:t>
            </a:r>
            <a:br>
              <a:rPr lang="it-IT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</a:rPr>
              <a:t>5 OTTOBRE 2021</a:t>
            </a:r>
            <a:br>
              <a:rPr lang="it-IT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</a:rPr>
              <a:t>(secondaria I grado)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Ovale 4"/>
          <p:cNvSpPr/>
          <p:nvPr/>
        </p:nvSpPr>
        <p:spPr>
          <a:xfrm>
            <a:off x="6574971" y="5320937"/>
            <a:ext cx="2569029" cy="9318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4D4D4D"/>
                </a:solidFill>
              </a:rPr>
              <a:t>Osserviamo il contesto e mettiamo in evidenza le </a:t>
            </a:r>
            <a:r>
              <a:rPr lang="it-IT" sz="1400" b="1" u="sng" dirty="0" smtClean="0">
                <a:solidFill>
                  <a:srgbClr val="4D4D4D"/>
                </a:solidFill>
              </a:rPr>
              <a:t>BARRIERE</a:t>
            </a:r>
            <a:endParaRPr lang="it-IT" sz="1400" b="1" u="sng" dirty="0">
              <a:solidFill>
                <a:srgbClr val="4D4D4D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83772" y="1062445"/>
            <a:ext cx="7541623" cy="4101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 sz="1600" b="1" dirty="0" smtClean="0">
              <a:solidFill>
                <a:schemeClr val="tx1"/>
              </a:solidFill>
            </a:endParaRPr>
          </a:p>
          <a:p>
            <a:pPr algn="just"/>
            <a:endParaRPr lang="it-IT" sz="1600" b="1" dirty="0" smtClean="0">
              <a:solidFill>
                <a:schemeClr val="tx1"/>
              </a:solidFill>
            </a:endParaRPr>
          </a:p>
          <a:p>
            <a:pPr algn="just"/>
            <a:endParaRPr lang="it-IT" sz="1600" b="1" dirty="0" smtClean="0">
              <a:solidFill>
                <a:schemeClr val="tx1"/>
              </a:solidFill>
            </a:endParaRPr>
          </a:p>
          <a:p>
            <a:pPr algn="just"/>
            <a:r>
              <a:rPr lang="it-IT" sz="1600" b="1" dirty="0" smtClean="0">
                <a:solidFill>
                  <a:schemeClr val="tx1"/>
                </a:solidFill>
              </a:rPr>
              <a:t>Osservazioni sul contesto scolastico con indicazioni delle barriere e dei facilitatori emerse dall’osservazione sistematica dell’alunno e della classe</a:t>
            </a:r>
          </a:p>
          <a:p>
            <a:pPr algn="just"/>
            <a:endParaRPr lang="it-IT" sz="1600" b="1" dirty="0" smtClean="0">
              <a:solidFill>
                <a:srgbClr val="4D4D4D"/>
              </a:solidFill>
            </a:endParaRPr>
          </a:p>
          <a:p>
            <a:pPr algn="just"/>
            <a:r>
              <a:rPr lang="it-IT" sz="1600" b="1" dirty="0" smtClean="0">
                <a:solidFill>
                  <a:schemeClr val="tx1"/>
                </a:solidFill>
              </a:rPr>
              <a:t>BARRIERE</a:t>
            </a:r>
          </a:p>
          <a:p>
            <a:pPr algn="just"/>
            <a:r>
              <a:rPr lang="it-IT" sz="1600" b="1" dirty="0" smtClean="0">
                <a:solidFill>
                  <a:srgbClr val="4D4D4D"/>
                </a:solidFill>
              </a:rPr>
              <a:t>Contesto fisico</a:t>
            </a:r>
          </a:p>
          <a:p>
            <a:pPr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4D4D4D"/>
                </a:solidFill>
              </a:rPr>
              <a:t>Spazi </a:t>
            </a:r>
            <a:r>
              <a:rPr lang="it-IT" sz="1600" b="1" dirty="0" err="1" smtClean="0">
                <a:solidFill>
                  <a:srgbClr val="4D4D4D"/>
                </a:solidFill>
              </a:rPr>
              <a:t>laboratoriali</a:t>
            </a:r>
            <a:r>
              <a:rPr lang="it-IT" sz="1600" b="1" dirty="0" smtClean="0">
                <a:solidFill>
                  <a:srgbClr val="4D4D4D"/>
                </a:solidFill>
              </a:rPr>
              <a:t> molto ampi</a:t>
            </a:r>
          </a:p>
          <a:p>
            <a:pPr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4D4D4D"/>
                </a:solidFill>
              </a:rPr>
              <a:t>Assenza di regole negli ambienti promiscui </a:t>
            </a:r>
          </a:p>
          <a:p>
            <a:pPr algn="just">
              <a:buFont typeface="Arial" pitchFamily="34" charset="0"/>
              <a:buChar char="•"/>
            </a:pPr>
            <a:r>
              <a:rPr lang="it-IT" b="1" dirty="0" smtClean="0">
                <a:solidFill>
                  <a:srgbClr val="4D4D4D"/>
                </a:solidFill>
              </a:rPr>
              <a:t>Organizzazione sui quaderni dei compiti senza indicatori </a:t>
            </a:r>
          </a:p>
          <a:p>
            <a:pPr algn="just">
              <a:buFont typeface="Arial" pitchFamily="34" charset="0"/>
              <a:buChar char="•"/>
            </a:pPr>
            <a:endParaRPr lang="it-IT" b="1" dirty="0" smtClean="0">
              <a:solidFill>
                <a:srgbClr val="4D4D4D"/>
              </a:solidFill>
            </a:endParaRPr>
          </a:p>
          <a:p>
            <a:pPr algn="just"/>
            <a:r>
              <a:rPr lang="it-IT" b="1" dirty="0" smtClean="0">
                <a:solidFill>
                  <a:srgbClr val="4D4D4D"/>
                </a:solidFill>
              </a:rPr>
              <a:t>Contesto relazionale</a:t>
            </a:r>
          </a:p>
          <a:p>
            <a:pPr algn="just">
              <a:buFont typeface="Arial" pitchFamily="34" charset="0"/>
              <a:buChar char="•"/>
            </a:pPr>
            <a:r>
              <a:rPr lang="it-IT" b="1" dirty="0" smtClean="0">
                <a:solidFill>
                  <a:srgbClr val="4D4D4D"/>
                </a:solidFill>
              </a:rPr>
              <a:t>Difficoltà di comunicazione con i docenti</a:t>
            </a:r>
          </a:p>
          <a:p>
            <a:pPr algn="just">
              <a:buFont typeface="Arial" pitchFamily="34" charset="0"/>
              <a:buChar char="•"/>
            </a:pPr>
            <a:endParaRPr lang="it-IT" b="1" dirty="0" smtClean="0">
              <a:solidFill>
                <a:srgbClr val="4D4D4D"/>
              </a:solidFill>
            </a:endParaRPr>
          </a:p>
          <a:p>
            <a:pPr algn="just"/>
            <a:r>
              <a:rPr lang="it-IT" b="1" dirty="0" smtClean="0">
                <a:solidFill>
                  <a:srgbClr val="4D4D4D"/>
                </a:solidFill>
              </a:rPr>
              <a:t>Contesto organizzativo</a:t>
            </a:r>
          </a:p>
          <a:p>
            <a:pPr algn="just">
              <a:buFont typeface="Arial" pitchFamily="34" charset="0"/>
              <a:buChar char="•"/>
            </a:pPr>
            <a:r>
              <a:rPr lang="it-IT" b="1" dirty="0" smtClean="0">
                <a:solidFill>
                  <a:srgbClr val="4D4D4D"/>
                </a:solidFill>
              </a:rPr>
              <a:t>Imprevisti legati all’assenza di figure di riferimento</a:t>
            </a:r>
          </a:p>
          <a:p>
            <a:pPr algn="just">
              <a:buFont typeface="Arial" pitchFamily="34" charset="0"/>
              <a:buChar char="•"/>
            </a:pPr>
            <a:r>
              <a:rPr lang="it-IT" b="1" dirty="0" smtClean="0">
                <a:solidFill>
                  <a:srgbClr val="4D4D4D"/>
                </a:solidFill>
              </a:rPr>
              <a:t>Cambi improvvisi di ambienti di lavoro</a:t>
            </a:r>
          </a:p>
          <a:p>
            <a:pPr algn="just">
              <a:buFont typeface="Arial" pitchFamily="34" charset="0"/>
              <a:buChar char="•"/>
            </a:pPr>
            <a:endParaRPr lang="it-IT" b="1" dirty="0" smtClean="0">
              <a:solidFill>
                <a:srgbClr val="4D4D4D"/>
              </a:solidFill>
            </a:endParaRPr>
          </a:p>
          <a:p>
            <a:pPr algn="just"/>
            <a:endParaRPr lang="it-IT" b="1" dirty="0" smtClean="0">
              <a:solidFill>
                <a:srgbClr val="4D4D4D"/>
              </a:solidFill>
            </a:endParaRPr>
          </a:p>
          <a:p>
            <a:pPr algn="just"/>
            <a:endParaRPr lang="it-IT" b="1" dirty="0" smtClean="0">
              <a:solidFill>
                <a:srgbClr val="4D4D4D"/>
              </a:solidFill>
            </a:endParaRPr>
          </a:p>
          <a:p>
            <a:pPr algn="just"/>
            <a:endParaRPr lang="it-IT" b="1" dirty="0">
              <a:solidFill>
                <a:srgbClr val="4D4D4D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7489372" y="1698172"/>
            <a:ext cx="757645" cy="418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rgbClr val="4D4D4D"/>
                </a:solidFill>
              </a:rPr>
              <a:t>es</a:t>
            </a:r>
            <a:endParaRPr lang="it-IT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783772" y="775062"/>
            <a:ext cx="7541623" cy="50770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 sz="1600" b="1" dirty="0" smtClean="0">
              <a:solidFill>
                <a:schemeClr val="tx1"/>
              </a:solidFill>
            </a:endParaRPr>
          </a:p>
          <a:p>
            <a:pPr algn="just"/>
            <a:endParaRPr lang="it-IT" sz="1600" b="1" dirty="0" smtClean="0">
              <a:solidFill>
                <a:schemeClr val="tx1"/>
              </a:solidFill>
            </a:endParaRPr>
          </a:p>
          <a:p>
            <a:pPr algn="just"/>
            <a:endParaRPr lang="it-IT" sz="1600" b="1" dirty="0" smtClean="0">
              <a:solidFill>
                <a:schemeClr val="tx1"/>
              </a:solidFill>
            </a:endParaRPr>
          </a:p>
          <a:p>
            <a:pPr algn="just"/>
            <a:r>
              <a:rPr lang="it-IT" sz="1600" b="1" dirty="0" smtClean="0">
                <a:solidFill>
                  <a:schemeClr val="tx1"/>
                </a:solidFill>
              </a:rPr>
              <a:t>Osservazioni sul contesto scolastico con indicazioni delle barriere e dei facilitatori emerse dall’osservazione sistematica dell’alunno e della classe</a:t>
            </a:r>
          </a:p>
          <a:p>
            <a:pPr algn="just"/>
            <a:endParaRPr lang="it-IT" sz="1600" b="1" dirty="0" smtClean="0">
              <a:solidFill>
                <a:srgbClr val="4D4D4D"/>
              </a:solidFill>
            </a:endParaRPr>
          </a:p>
          <a:p>
            <a:pPr algn="just"/>
            <a:r>
              <a:rPr lang="it-IT" sz="1600" b="1" dirty="0" smtClean="0">
                <a:solidFill>
                  <a:schemeClr val="tx1"/>
                </a:solidFill>
              </a:rPr>
              <a:t>FACILITATORI</a:t>
            </a:r>
          </a:p>
          <a:p>
            <a:pPr algn="just"/>
            <a:r>
              <a:rPr lang="it-IT" sz="1600" b="1" dirty="0" smtClean="0">
                <a:solidFill>
                  <a:srgbClr val="4D4D4D"/>
                </a:solidFill>
              </a:rPr>
              <a:t>Contesto fisico</a:t>
            </a:r>
          </a:p>
          <a:p>
            <a:pPr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4D4D4D"/>
                </a:solidFill>
              </a:rPr>
              <a:t>Postazione </a:t>
            </a:r>
            <a:r>
              <a:rPr lang="it-IT" sz="1600" b="1" dirty="0" err="1" smtClean="0">
                <a:solidFill>
                  <a:srgbClr val="4D4D4D"/>
                </a:solidFill>
              </a:rPr>
              <a:t>pc</a:t>
            </a:r>
            <a:r>
              <a:rPr lang="it-IT" sz="1600" b="1" dirty="0" smtClean="0">
                <a:solidFill>
                  <a:srgbClr val="4D4D4D"/>
                </a:solidFill>
              </a:rPr>
              <a:t> e stampante</a:t>
            </a:r>
          </a:p>
          <a:p>
            <a:pPr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4D4D4D"/>
                </a:solidFill>
              </a:rPr>
              <a:t>Cassettiera personale con il suo materiale</a:t>
            </a:r>
            <a:endParaRPr lang="it-IT" b="1" dirty="0" smtClean="0">
              <a:solidFill>
                <a:srgbClr val="4D4D4D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it-IT" b="1" dirty="0" smtClean="0">
              <a:solidFill>
                <a:srgbClr val="4D4D4D"/>
              </a:solidFill>
            </a:endParaRPr>
          </a:p>
          <a:p>
            <a:pPr algn="just"/>
            <a:r>
              <a:rPr lang="it-IT" b="1" dirty="0" smtClean="0">
                <a:solidFill>
                  <a:srgbClr val="4D4D4D"/>
                </a:solidFill>
              </a:rPr>
              <a:t>Contesto relazionale</a:t>
            </a:r>
          </a:p>
          <a:p>
            <a:pPr algn="just">
              <a:buFont typeface="Arial" pitchFamily="34" charset="0"/>
              <a:buChar char="•"/>
            </a:pPr>
            <a:r>
              <a:rPr lang="it-IT" b="1" dirty="0" smtClean="0">
                <a:solidFill>
                  <a:srgbClr val="4D4D4D"/>
                </a:solidFill>
              </a:rPr>
              <a:t>Routine concordate tra tutti i docenti e il personale per incoraggiare l’autonomia personale</a:t>
            </a:r>
          </a:p>
          <a:p>
            <a:pPr algn="just">
              <a:buFont typeface="Arial" pitchFamily="34" charset="0"/>
              <a:buChar char="•"/>
            </a:pPr>
            <a:r>
              <a:rPr lang="it-IT" b="1" dirty="0" smtClean="0">
                <a:solidFill>
                  <a:srgbClr val="4D4D4D"/>
                </a:solidFill>
              </a:rPr>
              <a:t>Possibilità di frequentare sia alunni che insegnanti di altre classi</a:t>
            </a:r>
          </a:p>
          <a:p>
            <a:pPr algn="just">
              <a:buFont typeface="Arial" pitchFamily="34" charset="0"/>
              <a:buChar char="•"/>
            </a:pPr>
            <a:r>
              <a:rPr lang="it-IT" b="1" dirty="0" smtClean="0">
                <a:solidFill>
                  <a:srgbClr val="4D4D4D"/>
                </a:solidFill>
              </a:rPr>
              <a:t>Capacità di valorizzazione dei suoi punti di forza da parte di tutti i Docenti del </a:t>
            </a:r>
            <a:r>
              <a:rPr lang="it-IT" b="1" dirty="0" err="1" smtClean="0">
                <a:solidFill>
                  <a:srgbClr val="4D4D4D"/>
                </a:solidFill>
              </a:rPr>
              <a:t>CdC</a:t>
            </a:r>
            <a:endParaRPr lang="it-IT" b="1" dirty="0" smtClean="0">
              <a:solidFill>
                <a:srgbClr val="4D4D4D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it-IT" b="1" dirty="0" smtClean="0">
              <a:solidFill>
                <a:srgbClr val="4D4D4D"/>
              </a:solidFill>
            </a:endParaRPr>
          </a:p>
          <a:p>
            <a:pPr algn="just"/>
            <a:r>
              <a:rPr lang="it-IT" b="1" dirty="0" smtClean="0">
                <a:solidFill>
                  <a:srgbClr val="4D4D4D"/>
                </a:solidFill>
              </a:rPr>
              <a:t>Contesto organizzativo</a:t>
            </a:r>
          </a:p>
          <a:p>
            <a:pPr algn="just">
              <a:buFont typeface="Arial" pitchFamily="34" charset="0"/>
              <a:buChar char="•"/>
            </a:pPr>
            <a:r>
              <a:rPr lang="it-IT" b="1" dirty="0" smtClean="0">
                <a:solidFill>
                  <a:srgbClr val="4D4D4D"/>
                </a:solidFill>
              </a:rPr>
              <a:t>Raccordo costante tra tutti i Docenti del </a:t>
            </a:r>
            <a:r>
              <a:rPr lang="it-IT" b="1" dirty="0" err="1" smtClean="0">
                <a:solidFill>
                  <a:srgbClr val="4D4D4D"/>
                </a:solidFill>
              </a:rPr>
              <a:t>CdC</a:t>
            </a:r>
            <a:endParaRPr lang="it-IT" b="1" dirty="0" smtClean="0">
              <a:solidFill>
                <a:srgbClr val="4D4D4D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it-IT" b="1" dirty="0" smtClean="0">
                <a:solidFill>
                  <a:srgbClr val="4D4D4D"/>
                </a:solidFill>
              </a:rPr>
              <a:t>Raccordo con l’operatore logopedista dell’ASL </a:t>
            </a:r>
          </a:p>
          <a:p>
            <a:pPr algn="just"/>
            <a:endParaRPr lang="it-IT" b="1" dirty="0" smtClean="0">
              <a:solidFill>
                <a:srgbClr val="4D4D4D"/>
              </a:solidFill>
            </a:endParaRPr>
          </a:p>
          <a:p>
            <a:pPr algn="just"/>
            <a:endParaRPr lang="it-IT" b="1" dirty="0">
              <a:solidFill>
                <a:srgbClr val="4D4D4D"/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7820298" y="2072640"/>
            <a:ext cx="757645" cy="418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rgbClr val="4D4D4D"/>
                </a:solidFill>
              </a:rPr>
              <a:t>es</a:t>
            </a:r>
            <a:endParaRPr lang="it-IT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Ovale 4"/>
          <p:cNvSpPr/>
          <p:nvPr/>
        </p:nvSpPr>
        <p:spPr>
          <a:xfrm>
            <a:off x="8194767" y="4171406"/>
            <a:ext cx="757645" cy="418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rgbClr val="4D4D4D"/>
                </a:solidFill>
              </a:rPr>
              <a:t>es</a:t>
            </a:r>
            <a:endParaRPr lang="it-IT" b="1" dirty="0">
              <a:solidFill>
                <a:srgbClr val="4D4D4D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83771" y="1210491"/>
            <a:ext cx="7541623" cy="4702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4D4D4D"/>
                </a:solidFill>
              </a:rPr>
              <a:t>INTERVENTI SUL CONTESTO PER REALIZZARE UN AMBIENTE </a:t>
            </a:r>
            <a:r>
              <a:rPr lang="it-IT" b="1" dirty="0" err="1" smtClean="0">
                <a:solidFill>
                  <a:srgbClr val="4D4D4D"/>
                </a:solidFill>
              </a:rPr>
              <a:t>DI</a:t>
            </a:r>
            <a:r>
              <a:rPr lang="it-IT" b="1" dirty="0" smtClean="0">
                <a:solidFill>
                  <a:srgbClr val="4D4D4D"/>
                </a:solidFill>
              </a:rPr>
              <a:t> APPRENDIMENTO INCLUSIVO</a:t>
            </a:r>
          </a:p>
          <a:p>
            <a:pPr algn="just"/>
            <a:r>
              <a:rPr lang="it-IT" b="1" dirty="0" smtClean="0">
                <a:solidFill>
                  <a:srgbClr val="4D4D4D"/>
                </a:solidFill>
              </a:rPr>
              <a:t>Obiettivi educativi e didattici, strumenti, strategie e modalità per realizzare un ambiente di apprendimento nelle dimensioni della relazione, della socializzazione, della comunicazione, dell’interazione, dell’orientamento e delle autonomie, anche sulla base degli interventi di corresponsabilità educativa intrapresi dall’intera comunità scolastica per il soddisfacimento dei bisogni educativi individuali</a:t>
            </a:r>
          </a:p>
          <a:p>
            <a:pPr algn="just"/>
            <a:endParaRPr lang="it-IT" sz="1200" b="1" dirty="0" smtClean="0">
              <a:solidFill>
                <a:srgbClr val="4D4D4D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it-IT" sz="1200" b="1" dirty="0" smtClean="0">
                <a:solidFill>
                  <a:schemeClr val="tx1"/>
                </a:solidFill>
              </a:rPr>
              <a:t>Le attività didattiche sono organizzate e concordate tra docente di sostegno e docente curricolare proponendo </a:t>
            </a:r>
            <a:r>
              <a:rPr lang="it-IT" sz="1200" b="1" u="sng" dirty="0" smtClean="0">
                <a:solidFill>
                  <a:srgbClr val="C00000"/>
                </a:solidFill>
              </a:rPr>
              <a:t>esperienze di apprendimento diversificato</a:t>
            </a:r>
          </a:p>
          <a:p>
            <a:pPr algn="just">
              <a:buFont typeface="Arial" pitchFamily="34" charset="0"/>
              <a:buChar char="•"/>
            </a:pPr>
            <a:r>
              <a:rPr lang="it-IT" sz="1200" b="1" u="sng" dirty="0" smtClean="0">
                <a:solidFill>
                  <a:srgbClr val="C00000"/>
                </a:solidFill>
              </a:rPr>
              <a:t>Alternare attività con la classe ad attività personalizzate </a:t>
            </a:r>
            <a:r>
              <a:rPr lang="it-IT" sz="1200" b="1" dirty="0" smtClean="0">
                <a:solidFill>
                  <a:schemeClr val="tx1"/>
                </a:solidFill>
              </a:rPr>
              <a:t>uno a uno con l’insegnante di sostegno</a:t>
            </a:r>
          </a:p>
          <a:p>
            <a:pPr algn="just">
              <a:buFont typeface="Arial" pitchFamily="34" charset="0"/>
              <a:buChar char="•"/>
            </a:pPr>
            <a:r>
              <a:rPr lang="it-IT" sz="1200" b="1" dirty="0" smtClean="0">
                <a:solidFill>
                  <a:schemeClr val="tx1"/>
                </a:solidFill>
              </a:rPr>
              <a:t>Organizzare </a:t>
            </a:r>
            <a:r>
              <a:rPr lang="it-IT" sz="1200" b="1" u="sng" dirty="0" smtClean="0">
                <a:solidFill>
                  <a:srgbClr val="C00000"/>
                </a:solidFill>
              </a:rPr>
              <a:t>lavori in piccolo gruppo </a:t>
            </a:r>
            <a:r>
              <a:rPr lang="it-IT" sz="1200" b="1" dirty="0" smtClean="0">
                <a:solidFill>
                  <a:schemeClr val="tx1"/>
                </a:solidFill>
              </a:rPr>
              <a:t>in grado di rispettare i tempi dell’alunno</a:t>
            </a:r>
          </a:p>
          <a:p>
            <a:pPr algn="just">
              <a:buFont typeface="Arial" pitchFamily="34" charset="0"/>
              <a:buChar char="•"/>
            </a:pPr>
            <a:r>
              <a:rPr lang="it-IT" sz="1200" b="1" dirty="0" err="1" smtClean="0">
                <a:solidFill>
                  <a:schemeClr val="tx1"/>
                </a:solidFill>
              </a:rPr>
              <a:t>……</a:t>
            </a:r>
            <a:r>
              <a:rPr lang="it-IT" sz="1200" b="1" dirty="0" smtClean="0">
                <a:solidFill>
                  <a:schemeClr val="tx1"/>
                </a:solidFill>
              </a:rPr>
              <a:t>..</a:t>
            </a:r>
          </a:p>
          <a:p>
            <a:pPr algn="just"/>
            <a:endParaRPr lang="it-IT" sz="1600" b="1" dirty="0" smtClean="0">
              <a:solidFill>
                <a:srgbClr val="4D4D4D"/>
              </a:solidFill>
            </a:endParaRPr>
          </a:p>
          <a:p>
            <a:pPr algn="just"/>
            <a:endParaRPr lang="it-IT" sz="1600" dirty="0" smtClean="0">
              <a:solidFill>
                <a:srgbClr val="4D4D4D"/>
              </a:solidFill>
            </a:endParaRPr>
          </a:p>
          <a:p>
            <a:pPr algn="just"/>
            <a:endParaRPr lang="it-IT" sz="1600" b="1" dirty="0" smtClean="0">
              <a:solidFill>
                <a:srgbClr val="4D4D4D"/>
              </a:solidFill>
            </a:endParaRPr>
          </a:p>
          <a:p>
            <a:pPr algn="just"/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Ovale 4"/>
          <p:cNvSpPr/>
          <p:nvPr/>
        </p:nvSpPr>
        <p:spPr>
          <a:xfrm>
            <a:off x="7410995" y="4676503"/>
            <a:ext cx="757645" cy="418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rgbClr val="4D4D4D"/>
                </a:solidFill>
              </a:rPr>
              <a:t>es</a:t>
            </a:r>
            <a:endParaRPr lang="it-IT" b="1" dirty="0">
              <a:solidFill>
                <a:srgbClr val="4D4D4D"/>
              </a:solidFill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870857" y="949235"/>
          <a:ext cx="7428412" cy="470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524"/>
                <a:gridCol w="5199888"/>
              </a:tblGrid>
              <a:tr h="4502332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4D4D4D"/>
                          </a:solidFill>
                        </a:rPr>
                        <a:t>Modalità di sostegno</a:t>
                      </a:r>
                      <a:r>
                        <a:rPr lang="it-IT" sz="1400" baseline="0" dirty="0" smtClean="0">
                          <a:solidFill>
                            <a:srgbClr val="4D4D4D"/>
                          </a:solidFill>
                        </a:rPr>
                        <a:t> didattico e ulteriori interventi di inclusione</a:t>
                      </a:r>
                    </a:p>
                    <a:p>
                      <a:endParaRPr lang="it-IT" sz="1400" baseline="0" dirty="0" smtClean="0">
                        <a:solidFill>
                          <a:srgbClr val="4D4D4D"/>
                        </a:solidFill>
                      </a:endParaRPr>
                    </a:p>
                    <a:p>
                      <a:r>
                        <a:rPr lang="it-IT" sz="1400" baseline="0" dirty="0" smtClean="0">
                          <a:solidFill>
                            <a:srgbClr val="4D4D4D"/>
                          </a:solidFill>
                        </a:rPr>
                        <a:t>Vanno esplicitate anche le modalità della risorsa di sostegno e le modalità di intervento da parte del Consiglio di Classe in caso di assenza della figura</a:t>
                      </a:r>
                    </a:p>
                    <a:p>
                      <a:endParaRPr lang="it-IT" sz="1400" baseline="0" dirty="0" smtClean="0">
                        <a:solidFill>
                          <a:srgbClr val="4D4D4D"/>
                        </a:solidFill>
                      </a:endParaRPr>
                    </a:p>
                    <a:p>
                      <a:endParaRPr lang="it-IT" sz="1400" baseline="0" dirty="0" smtClean="0">
                        <a:solidFill>
                          <a:srgbClr val="4D4D4D"/>
                        </a:solidFill>
                      </a:endParaRPr>
                    </a:p>
                    <a:p>
                      <a:pPr algn="ctr"/>
                      <a:r>
                        <a:rPr lang="it-IT" sz="3200" baseline="0" dirty="0" smtClean="0">
                          <a:solidFill>
                            <a:srgbClr val="4D4D4D"/>
                          </a:solidFill>
                        </a:rPr>
                        <a:t>PEI</a:t>
                      </a:r>
                      <a:endParaRPr lang="it-IT" sz="3200" dirty="0">
                        <a:solidFill>
                          <a:srgbClr val="4D4D4D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4D4D4D"/>
                          </a:solidFill>
                        </a:rPr>
                        <a:t>Le attività di </a:t>
                      </a:r>
                      <a:r>
                        <a:rPr lang="it-IT" sz="1400" dirty="0" smtClean="0">
                          <a:solidFill>
                            <a:srgbClr val="C00000"/>
                          </a:solidFill>
                        </a:rPr>
                        <a:t>sostegno didattico </a:t>
                      </a:r>
                      <a:r>
                        <a:rPr lang="it-IT" sz="1400" dirty="0" smtClean="0">
                          <a:solidFill>
                            <a:srgbClr val="4D4D4D"/>
                          </a:solidFill>
                        </a:rPr>
                        <a:t>sono previste a supporto delle seguenti discipline (12 ore):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400" dirty="0" smtClean="0">
                          <a:solidFill>
                            <a:srgbClr val="4D4D4D"/>
                          </a:solidFill>
                        </a:rPr>
                        <a:t>Italiano          3 ore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400" dirty="0" smtClean="0">
                          <a:solidFill>
                            <a:srgbClr val="4D4D4D"/>
                          </a:solidFill>
                        </a:rPr>
                        <a:t>Inglese           2 ore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400" dirty="0" smtClean="0">
                          <a:solidFill>
                            <a:srgbClr val="4D4D4D"/>
                          </a:solidFill>
                        </a:rPr>
                        <a:t>Spagnolo        1 ora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400" dirty="0" smtClean="0">
                          <a:solidFill>
                            <a:srgbClr val="4D4D4D"/>
                          </a:solidFill>
                        </a:rPr>
                        <a:t>Matematica    4 ore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400" dirty="0" smtClean="0">
                          <a:solidFill>
                            <a:srgbClr val="4D4D4D"/>
                          </a:solidFill>
                        </a:rPr>
                        <a:t>Tecnologia      2 ore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it-IT" sz="1400" dirty="0" smtClean="0">
                          <a:solidFill>
                            <a:srgbClr val="4D4D4D"/>
                          </a:solidFill>
                        </a:rPr>
                        <a:t>Sono</a:t>
                      </a:r>
                      <a:r>
                        <a:rPr lang="it-IT" sz="1400" baseline="0" dirty="0" smtClean="0">
                          <a:solidFill>
                            <a:srgbClr val="4D4D4D"/>
                          </a:solidFill>
                        </a:rPr>
                        <a:t> state privilegiate alcune discipline in cui si  sono osservate </a:t>
                      </a:r>
                      <a:r>
                        <a:rPr lang="it-IT" sz="1400" baseline="0" dirty="0" smtClean="0">
                          <a:solidFill>
                            <a:srgbClr val="C00000"/>
                          </a:solidFill>
                        </a:rPr>
                        <a:t>difficoltà nell’apprendimento </a:t>
                      </a:r>
                      <a:r>
                        <a:rPr lang="it-IT" sz="1400" baseline="0" dirty="0" smtClean="0">
                          <a:solidFill>
                            <a:srgbClr val="4D4D4D"/>
                          </a:solidFill>
                        </a:rPr>
                        <a:t>, italiano per la riflessione linguistica, laboratorio di lettura. Difficoltà nell’autocontrollo  come in tecnologia.  Durante le ore di compresenza si prevedono attività di gruppo per tutta la classe.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it-IT" sz="1400" baseline="0" dirty="0" smtClean="0">
                        <a:solidFill>
                          <a:srgbClr val="4D4D4D"/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it-IT" sz="1400" baseline="0" dirty="0" smtClean="0">
                          <a:solidFill>
                            <a:srgbClr val="4D4D4D"/>
                          </a:solidFill>
                        </a:rPr>
                        <a:t>La compresenza con il personale educativo è prevista per: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400" baseline="0" dirty="0" smtClean="0">
                          <a:solidFill>
                            <a:srgbClr val="4D4D4D"/>
                          </a:solidFill>
                        </a:rPr>
                        <a:t>Arte                                            2 ore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400" baseline="0" dirty="0" smtClean="0">
                          <a:solidFill>
                            <a:srgbClr val="4D4D4D"/>
                          </a:solidFill>
                        </a:rPr>
                        <a:t>Attività motorie                          2 ore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400" baseline="0" dirty="0" smtClean="0">
                          <a:solidFill>
                            <a:srgbClr val="4D4D4D"/>
                          </a:solidFill>
                        </a:rPr>
                        <a:t>Musica                                        2 ore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t-IT" sz="1400" baseline="0" dirty="0" smtClean="0">
                        <a:solidFill>
                          <a:srgbClr val="4D4D4D"/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it-IT" sz="1400" baseline="0" dirty="0" smtClean="0">
                          <a:solidFill>
                            <a:srgbClr val="4D4D4D"/>
                          </a:solidFill>
                        </a:rPr>
                        <a:t>Ulteriori interventi di inclusione: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400" baseline="0" dirty="0" smtClean="0">
                          <a:solidFill>
                            <a:srgbClr val="4D4D4D"/>
                          </a:solidFill>
                        </a:rPr>
                        <a:t>Progetto di </a:t>
                      </a:r>
                      <a:r>
                        <a:rPr lang="it-IT" sz="1400" baseline="0" dirty="0" err="1" smtClean="0">
                          <a:solidFill>
                            <a:srgbClr val="4D4D4D"/>
                          </a:solidFill>
                        </a:rPr>
                        <a:t>coding</a:t>
                      </a:r>
                      <a:r>
                        <a:rPr lang="it-IT" sz="1400" baseline="0" dirty="0" smtClean="0">
                          <a:solidFill>
                            <a:srgbClr val="4D4D4D"/>
                          </a:solidFill>
                        </a:rPr>
                        <a:t>  per tutta la classe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400" baseline="0" dirty="0" smtClean="0">
                          <a:solidFill>
                            <a:srgbClr val="4D4D4D"/>
                          </a:solidFill>
                        </a:rPr>
                        <a:t>Teatro in lingua inglese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t-IT" sz="900" dirty="0" smtClean="0">
                        <a:solidFill>
                          <a:srgbClr val="4D4D4D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Ovale 4"/>
          <p:cNvSpPr/>
          <p:nvPr/>
        </p:nvSpPr>
        <p:spPr>
          <a:xfrm>
            <a:off x="7916092" y="1140823"/>
            <a:ext cx="757645" cy="418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rgbClr val="4D4D4D"/>
                </a:solidFill>
              </a:rPr>
              <a:t>es</a:t>
            </a:r>
            <a:endParaRPr lang="it-IT" b="1" dirty="0">
              <a:solidFill>
                <a:srgbClr val="4D4D4D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314994" y="1175658"/>
            <a:ext cx="6992983" cy="4963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4D4D4D"/>
                </a:solidFill>
              </a:rPr>
              <a:t>MODALITÀ </a:t>
            </a:r>
            <a:r>
              <a:rPr lang="it-IT" sz="2400" b="1" dirty="0" err="1" smtClean="0">
                <a:solidFill>
                  <a:srgbClr val="4D4D4D"/>
                </a:solidFill>
              </a:rPr>
              <a:t>DI</a:t>
            </a:r>
            <a:r>
              <a:rPr lang="it-IT" sz="2400" b="1" dirty="0" smtClean="0">
                <a:solidFill>
                  <a:srgbClr val="4D4D4D"/>
                </a:solidFill>
              </a:rPr>
              <a:t> VERIFICA (come da linee guida)</a:t>
            </a:r>
          </a:p>
          <a:p>
            <a:pPr algn="just"/>
            <a:endParaRPr lang="it-IT" sz="1200" b="1" dirty="0" smtClean="0">
              <a:solidFill>
                <a:srgbClr val="4D4D4D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4D4D4D"/>
                </a:solidFill>
              </a:rPr>
              <a:t>Saranno concordate con l’alunno e la famiglia e i docenti di sostegno</a:t>
            </a:r>
          </a:p>
          <a:p>
            <a:pPr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C00000"/>
                </a:solidFill>
              </a:rPr>
              <a:t>Non più di una verifica al giorno</a:t>
            </a:r>
          </a:p>
          <a:p>
            <a:pPr algn="just"/>
            <a:endParaRPr lang="it-IT" sz="1600" b="1" dirty="0" smtClean="0">
              <a:solidFill>
                <a:srgbClr val="4D4D4D"/>
              </a:solidFill>
            </a:endParaRPr>
          </a:p>
          <a:p>
            <a:pPr algn="just"/>
            <a:r>
              <a:rPr lang="it-IT" sz="1600" b="1" dirty="0" smtClean="0">
                <a:solidFill>
                  <a:srgbClr val="4D4D4D"/>
                </a:solidFill>
              </a:rPr>
              <a:t>Sia le verifiche orali che scritte prevedono:</a:t>
            </a:r>
          </a:p>
          <a:p>
            <a:pPr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C00000"/>
                </a:solidFill>
              </a:rPr>
              <a:t>Tempi congrui </a:t>
            </a:r>
            <a:r>
              <a:rPr lang="it-IT" sz="1600" b="1" dirty="0" smtClean="0">
                <a:solidFill>
                  <a:srgbClr val="4D4D4D"/>
                </a:solidFill>
              </a:rPr>
              <a:t>di svolgimento</a:t>
            </a:r>
          </a:p>
          <a:p>
            <a:pPr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C00000"/>
                </a:solidFill>
              </a:rPr>
              <a:t>Strumenti di mediazione </a:t>
            </a:r>
            <a:r>
              <a:rPr lang="it-IT" sz="1600" b="1" dirty="0" smtClean="0">
                <a:solidFill>
                  <a:srgbClr val="4D4D4D"/>
                </a:solidFill>
              </a:rPr>
              <a:t>(mappe, schemi, tabelle, simulazioni, format specifici, …)</a:t>
            </a:r>
          </a:p>
          <a:p>
            <a:pPr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4D4D4D"/>
                </a:solidFill>
              </a:rPr>
              <a:t>Uso del </a:t>
            </a:r>
            <a:r>
              <a:rPr lang="it-IT" sz="1600" b="1" dirty="0" err="1" smtClean="0">
                <a:solidFill>
                  <a:srgbClr val="C00000"/>
                </a:solidFill>
              </a:rPr>
              <a:t>tablet</a:t>
            </a:r>
            <a:r>
              <a:rPr lang="it-IT" sz="1600" b="1" dirty="0" smtClean="0">
                <a:solidFill>
                  <a:srgbClr val="4D4D4D"/>
                </a:solidFill>
              </a:rPr>
              <a:t> per i testi lunghi, con correttore automatico</a:t>
            </a:r>
          </a:p>
          <a:p>
            <a:pPr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C00000"/>
                </a:solidFill>
              </a:rPr>
              <a:t>Calcolatrice</a:t>
            </a:r>
            <a:r>
              <a:rPr lang="it-IT" sz="1600" b="1" dirty="0" smtClean="0">
                <a:solidFill>
                  <a:srgbClr val="4D4D4D"/>
                </a:solidFill>
              </a:rPr>
              <a:t> per i calcoli</a:t>
            </a:r>
          </a:p>
          <a:p>
            <a:pPr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4D4D4D"/>
                </a:solidFill>
              </a:rPr>
              <a:t>Font ad alta leggibilità sempre a carattere maiuscolo</a:t>
            </a:r>
          </a:p>
          <a:p>
            <a:pPr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C00000"/>
                </a:solidFill>
              </a:rPr>
              <a:t>Compiti di realtà </a:t>
            </a:r>
            <a:r>
              <a:rPr lang="it-IT" sz="1600" b="1" dirty="0" smtClean="0">
                <a:solidFill>
                  <a:srgbClr val="4D4D4D"/>
                </a:solidFill>
              </a:rPr>
              <a:t>da svolgere </a:t>
            </a:r>
            <a:r>
              <a:rPr lang="it-IT" sz="1600" b="1" dirty="0" err="1" smtClean="0">
                <a:solidFill>
                  <a:srgbClr val="4D4D4D"/>
                </a:solidFill>
              </a:rPr>
              <a:t>individualemnte</a:t>
            </a:r>
            <a:r>
              <a:rPr lang="it-IT" sz="1600" b="1" dirty="0" smtClean="0">
                <a:solidFill>
                  <a:srgbClr val="4D4D4D"/>
                </a:solidFill>
              </a:rPr>
              <a:t>, in gruppo, in classe</a:t>
            </a:r>
          </a:p>
          <a:p>
            <a:pPr algn="just">
              <a:buFont typeface="Arial" pitchFamily="34" charset="0"/>
              <a:buChar char="•"/>
            </a:pPr>
            <a:endParaRPr lang="it-IT" sz="1600" b="1" dirty="0" smtClean="0">
              <a:solidFill>
                <a:srgbClr val="4D4D4D"/>
              </a:solidFill>
            </a:endParaRPr>
          </a:p>
          <a:p>
            <a:pPr algn="just"/>
            <a:r>
              <a:rPr lang="it-IT" sz="1600" b="1" dirty="0" smtClean="0">
                <a:solidFill>
                  <a:srgbClr val="4D4D4D"/>
                </a:solidFill>
              </a:rPr>
              <a:t>Prediligere </a:t>
            </a:r>
            <a:r>
              <a:rPr lang="it-IT" sz="1600" b="1" dirty="0" smtClean="0">
                <a:solidFill>
                  <a:srgbClr val="C00000"/>
                </a:solidFill>
              </a:rPr>
              <a:t>prove di valutazione formativa</a:t>
            </a:r>
          </a:p>
          <a:p>
            <a:pPr algn="just"/>
            <a:endParaRPr lang="it-IT" sz="1200" b="1" dirty="0" smtClean="0">
              <a:solidFill>
                <a:srgbClr val="4D4D4D"/>
              </a:solidFill>
            </a:endParaRPr>
          </a:p>
          <a:p>
            <a:pPr algn="just"/>
            <a:endParaRPr lang="it-IT" sz="1200" b="1" dirty="0" smtClean="0">
              <a:solidFill>
                <a:srgbClr val="4D4D4D"/>
              </a:solidFill>
            </a:endParaRPr>
          </a:p>
          <a:p>
            <a:pPr algn="just"/>
            <a:endParaRPr lang="it-IT" sz="1200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05393" y="766354"/>
          <a:ext cx="8090263" cy="4950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819"/>
                <a:gridCol w="6042444"/>
              </a:tblGrid>
              <a:tr h="4950098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4D4D4D"/>
                          </a:solidFill>
                        </a:rPr>
                        <a:t>Disciplina:</a:t>
                      </a:r>
                    </a:p>
                    <a:p>
                      <a:r>
                        <a:rPr lang="it-IT" sz="1400" dirty="0" smtClean="0">
                          <a:solidFill>
                            <a:srgbClr val="4D4D4D"/>
                          </a:solidFill>
                        </a:rPr>
                        <a:t>MATEMATICA</a:t>
                      </a:r>
                    </a:p>
                    <a:p>
                      <a:endParaRPr lang="it-IT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solidFill>
                            <a:srgbClr val="C00000"/>
                          </a:solidFill>
                        </a:rPr>
                        <a:t>•</a:t>
                      </a:r>
                      <a:r>
                        <a:rPr lang="it-IT" sz="1200" dirty="0" err="1" smtClean="0">
                          <a:solidFill>
                            <a:srgbClr val="4D4D4D"/>
                          </a:solidFill>
                        </a:rPr>
                        <a:t>B-Rispetto</a:t>
                      </a:r>
                      <a:r>
                        <a:rPr lang="it-IT" sz="1200" dirty="0" smtClean="0">
                          <a:solidFill>
                            <a:srgbClr val="4D4D4D"/>
                          </a:solidFill>
                        </a:rPr>
                        <a:t> alla progettazione</a:t>
                      </a:r>
                      <a:r>
                        <a:rPr lang="it-IT" sz="1200" baseline="0" dirty="0" smtClean="0">
                          <a:solidFill>
                            <a:srgbClr val="4D4D4D"/>
                          </a:solidFill>
                        </a:rPr>
                        <a:t> della classe sono applicate le seguenti personalizzazioni in relazione agli obiettivi di apprendimento (conoscenze, abilità, traguardi di competenze) e ai criteri di valutazione</a:t>
                      </a:r>
                    </a:p>
                    <a:p>
                      <a:endParaRPr lang="it-IT" sz="1200" baseline="0" dirty="0" smtClean="0">
                        <a:solidFill>
                          <a:srgbClr val="4D4D4D"/>
                        </a:solidFill>
                      </a:endParaRPr>
                    </a:p>
                    <a:p>
                      <a:r>
                        <a:rPr lang="it-IT" sz="1200" dirty="0" smtClean="0">
                          <a:solidFill>
                            <a:srgbClr val="4D4D4D"/>
                          </a:solidFill>
                        </a:rPr>
                        <a:t>Obiettivi personalizzati</a:t>
                      </a:r>
                    </a:p>
                    <a:p>
                      <a:r>
                        <a:rPr lang="it-IT" sz="1200" dirty="0" smtClean="0">
                          <a:solidFill>
                            <a:srgbClr val="4D4D4D"/>
                          </a:solidFill>
                        </a:rPr>
                        <a:t>NUMERO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200" dirty="0" smtClean="0">
                          <a:solidFill>
                            <a:srgbClr val="4D4D4D"/>
                          </a:solidFill>
                        </a:rPr>
                        <a:t>Conoscere il sistema di numerazione decimale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200" dirty="0" smtClean="0">
                          <a:solidFill>
                            <a:srgbClr val="4D4D4D"/>
                          </a:solidFill>
                        </a:rPr>
                        <a:t>Eseguire le quattro</a:t>
                      </a:r>
                      <a:r>
                        <a:rPr lang="it-IT" sz="1200" baseline="0" dirty="0" smtClean="0">
                          <a:solidFill>
                            <a:srgbClr val="4D4D4D"/>
                          </a:solidFill>
                        </a:rPr>
                        <a:t> operazioni con numeri naturali utilizzando la calcolatrice o </a:t>
                      </a:r>
                      <a:r>
                        <a:rPr lang="it-IT" sz="1200" baseline="0" dirty="0" err="1" smtClean="0">
                          <a:solidFill>
                            <a:srgbClr val="4D4D4D"/>
                          </a:solidFill>
                        </a:rPr>
                        <a:t>tablet</a:t>
                      </a:r>
                      <a:endParaRPr lang="it-IT" sz="1200" baseline="0" dirty="0" smtClean="0">
                        <a:solidFill>
                          <a:srgbClr val="4D4D4D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200" baseline="0" dirty="0" smtClean="0">
                          <a:solidFill>
                            <a:srgbClr val="4D4D4D"/>
                          </a:solidFill>
                        </a:rPr>
                        <a:t>Conoscere l’euro dalla moneta da 1,  2, e le banconote 5/10/20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t-IT" sz="1200" baseline="0" dirty="0" smtClean="0">
                        <a:solidFill>
                          <a:srgbClr val="4D4D4D"/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it-IT" sz="1200" baseline="0" dirty="0" smtClean="0">
                          <a:solidFill>
                            <a:srgbClr val="4D4D4D"/>
                          </a:solidFill>
                        </a:rPr>
                        <a:t>DATI E PREVISIONI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200" baseline="0" dirty="0" smtClean="0">
                          <a:solidFill>
                            <a:srgbClr val="4D4D4D"/>
                          </a:solidFill>
                        </a:rPr>
                        <a:t>Leggere istogrammi che rappresentano sul piano verticale le quantità e mettere a confronto e in seriazione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t-IT" sz="1200" baseline="0" dirty="0" smtClean="0">
                        <a:solidFill>
                          <a:srgbClr val="4D4D4D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200" baseline="0" dirty="0" smtClean="0">
                          <a:solidFill>
                            <a:srgbClr val="4D4D4D"/>
                          </a:solidFill>
                        </a:rPr>
                        <a:t>GEOMETRIA E MISURA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it-IT" sz="1200" baseline="0" dirty="0" smtClean="0">
                          <a:solidFill>
                            <a:srgbClr val="4D4D4D"/>
                          </a:solidFill>
                        </a:rPr>
                        <a:t>Individuare angoli attraverso attività </a:t>
                      </a:r>
                      <a:r>
                        <a:rPr lang="it-IT" sz="1200" baseline="0" dirty="0" err="1" smtClean="0">
                          <a:solidFill>
                            <a:srgbClr val="4D4D4D"/>
                          </a:solidFill>
                        </a:rPr>
                        <a:t>laboratoriali</a:t>
                      </a:r>
                      <a:r>
                        <a:rPr lang="it-IT" sz="1200" baseline="0" dirty="0" smtClean="0">
                          <a:solidFill>
                            <a:srgbClr val="4D4D4D"/>
                          </a:solidFill>
                        </a:rPr>
                        <a:t> in cui costruire oggetti su cui applicare conoscenze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t-IT" sz="1200" baseline="0" dirty="0" smtClean="0">
                        <a:solidFill>
                          <a:srgbClr val="4D4D4D"/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it-IT" sz="1200" baseline="0" dirty="0" smtClean="0">
                          <a:solidFill>
                            <a:srgbClr val="4D4D4D"/>
                          </a:solidFill>
                        </a:rPr>
                        <a:t>CRITERI </a:t>
                      </a:r>
                      <a:r>
                        <a:rPr lang="it-IT" sz="1200" baseline="0" dirty="0" err="1" smtClean="0">
                          <a:solidFill>
                            <a:srgbClr val="4D4D4D"/>
                          </a:solidFill>
                        </a:rPr>
                        <a:t>DI</a:t>
                      </a:r>
                      <a:r>
                        <a:rPr lang="it-IT" sz="1200" baseline="0" dirty="0" smtClean="0">
                          <a:solidFill>
                            <a:srgbClr val="4D4D4D"/>
                          </a:solidFill>
                        </a:rPr>
                        <a:t> VALUTAZIONE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200" baseline="0" dirty="0" smtClean="0">
                          <a:solidFill>
                            <a:srgbClr val="4D4D4D"/>
                          </a:solidFill>
                        </a:rPr>
                        <a:t>Progressi nell’autonomia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200" baseline="0" dirty="0" smtClean="0">
                          <a:solidFill>
                            <a:srgbClr val="4D4D4D"/>
                          </a:solidFill>
                        </a:rPr>
                        <a:t>Progressi nel tempi attenzione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200" baseline="0" dirty="0" smtClean="0">
                          <a:solidFill>
                            <a:srgbClr val="4D4D4D"/>
                          </a:solidFill>
                        </a:rPr>
                        <a:t>Progressi nell’uso degli strumenti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900" baseline="0" dirty="0" err="1" smtClean="0">
                          <a:solidFill>
                            <a:srgbClr val="4D4D4D"/>
                          </a:solidFill>
                        </a:rPr>
                        <a:t>………</a:t>
                      </a:r>
                      <a:r>
                        <a:rPr lang="it-IT" sz="900" baseline="0" dirty="0" smtClean="0">
                          <a:solidFill>
                            <a:srgbClr val="4D4D4D"/>
                          </a:solidFill>
                        </a:rPr>
                        <a:t>..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t-IT" sz="900" baseline="0" dirty="0" smtClean="0">
                        <a:solidFill>
                          <a:srgbClr val="4D4D4D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t-IT" sz="900" dirty="0">
                        <a:solidFill>
                          <a:srgbClr val="4D4D4D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5138058" y="3753394"/>
            <a:ext cx="5111932" cy="2743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PER LA CLASSE</a:t>
            </a:r>
          </a:p>
          <a:p>
            <a:r>
              <a:rPr lang="it-IT" sz="1200" dirty="0" smtClean="0">
                <a:solidFill>
                  <a:schemeClr val="tx1"/>
                </a:solidFill>
              </a:rPr>
              <a:t>NUMERO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>
                <a:solidFill>
                  <a:schemeClr val="tx1"/>
                </a:solidFill>
              </a:rPr>
              <a:t>Conoscere e rappresentare graficamente il sistema decimale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>
                <a:solidFill>
                  <a:schemeClr val="tx1"/>
                </a:solidFill>
              </a:rPr>
              <a:t>Eseguire le quattro operazioni </a:t>
            </a:r>
            <a:r>
              <a:rPr lang="it-IT" sz="1200" dirty="0" err="1" smtClean="0">
                <a:solidFill>
                  <a:schemeClr val="tx1"/>
                </a:solidFill>
              </a:rPr>
              <a:t>………</a:t>
            </a:r>
            <a:r>
              <a:rPr lang="it-IT" sz="12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>
                <a:solidFill>
                  <a:schemeClr val="tx1"/>
                </a:solidFill>
              </a:rPr>
              <a:t>Risolvere </a:t>
            </a:r>
            <a:r>
              <a:rPr lang="it-IT" sz="1200" dirty="0" err="1" smtClean="0">
                <a:solidFill>
                  <a:schemeClr val="tx1"/>
                </a:solidFill>
              </a:rPr>
              <a:t>espressioni……</a:t>
            </a:r>
            <a:endParaRPr lang="it-IT" sz="1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it-IT" sz="1200" dirty="0" smtClean="0">
              <a:solidFill>
                <a:schemeClr val="tx1"/>
              </a:solidFill>
            </a:endParaRPr>
          </a:p>
          <a:p>
            <a:r>
              <a:rPr lang="it-IT" sz="1200" dirty="0" smtClean="0">
                <a:solidFill>
                  <a:schemeClr val="tx1"/>
                </a:solidFill>
              </a:rPr>
              <a:t>DATI E PREVISIONI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>
                <a:solidFill>
                  <a:schemeClr val="tx1"/>
                </a:solidFill>
              </a:rPr>
              <a:t>Leggere e costruire tabelle e semplici grafici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>
                <a:solidFill>
                  <a:schemeClr val="tx1"/>
                </a:solidFill>
              </a:rPr>
              <a:t>Rilevare dati e </a:t>
            </a:r>
            <a:r>
              <a:rPr lang="it-IT" sz="1200" dirty="0" err="1" smtClean="0">
                <a:solidFill>
                  <a:schemeClr val="tx1"/>
                </a:solidFill>
              </a:rPr>
              <a:t>……</a:t>
            </a:r>
            <a:endParaRPr lang="it-IT" sz="1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it-IT" sz="1200" dirty="0" smtClean="0">
              <a:solidFill>
                <a:schemeClr val="tx1"/>
              </a:solidFill>
            </a:endParaRPr>
          </a:p>
          <a:p>
            <a:r>
              <a:rPr lang="it-IT" sz="1200" dirty="0" smtClean="0">
                <a:solidFill>
                  <a:schemeClr val="tx1"/>
                </a:solidFill>
              </a:rPr>
              <a:t>GEOMETRIA E MISURA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>
                <a:solidFill>
                  <a:schemeClr val="tx1"/>
                </a:solidFill>
              </a:rPr>
              <a:t>Conoscere, rappresentare, confrontare e analizzare </a:t>
            </a:r>
            <a:r>
              <a:rPr lang="it-IT" sz="1200" dirty="0" err="1" smtClean="0">
                <a:solidFill>
                  <a:schemeClr val="tx1"/>
                </a:solidFill>
              </a:rPr>
              <a:t>……</a:t>
            </a:r>
            <a:r>
              <a:rPr lang="it-IT" sz="1200" dirty="0" smtClean="0">
                <a:solidFill>
                  <a:schemeClr val="tx1"/>
                </a:solidFill>
              </a:rPr>
              <a:t>..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>
                <a:solidFill>
                  <a:schemeClr val="tx1"/>
                </a:solidFill>
              </a:rPr>
              <a:t>Analizzare figure geometriche individuandone varianti, invarianti e relazioni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err="1" smtClean="0">
                <a:solidFill>
                  <a:schemeClr val="tx1"/>
                </a:solidFill>
              </a:rPr>
              <a:t>………</a:t>
            </a:r>
            <a:r>
              <a:rPr lang="it-IT" sz="1200" dirty="0" smtClean="0">
                <a:solidFill>
                  <a:schemeClr val="tx1"/>
                </a:solidFill>
              </a:rPr>
              <a:t>.</a:t>
            </a:r>
            <a:endParaRPr lang="it-IT" sz="1200" dirty="0">
              <a:solidFill>
                <a:schemeClr val="tx1"/>
              </a:solidFill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5503817" y="1985554"/>
            <a:ext cx="1532709" cy="230777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4659086" y="3039291"/>
            <a:ext cx="1423852" cy="212924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/>
          <p:cNvSpPr/>
          <p:nvPr/>
        </p:nvSpPr>
        <p:spPr>
          <a:xfrm>
            <a:off x="8220892" y="1689463"/>
            <a:ext cx="757645" cy="418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rgbClr val="4D4D4D"/>
                </a:solidFill>
              </a:rPr>
              <a:t>es</a:t>
            </a:r>
            <a:endParaRPr lang="it-IT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879566" y="757647"/>
            <a:ext cx="638338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latin typeface="+mj-lt"/>
              </a:rPr>
              <a:t>VALUTARE IL COMPORTAMENTO</a:t>
            </a:r>
          </a:p>
          <a:p>
            <a:pPr algn="ctr"/>
            <a:endParaRPr lang="it-IT" sz="1600" b="1" dirty="0" smtClean="0">
              <a:latin typeface="+mj-lt"/>
            </a:endParaRPr>
          </a:p>
          <a:p>
            <a:r>
              <a:rPr lang="it-IT" sz="1600" dirty="0" smtClean="0">
                <a:latin typeface="+mj-lt"/>
              </a:rPr>
              <a:t>A = comportamento valutato in base agli stessi criteri adottati per la classe</a:t>
            </a:r>
          </a:p>
          <a:p>
            <a:r>
              <a:rPr lang="it-IT" sz="1600" dirty="0" smtClean="0">
                <a:solidFill>
                  <a:srgbClr val="C00000"/>
                </a:solidFill>
                <a:latin typeface="+mj-lt"/>
              </a:rPr>
              <a:t>B = comportamento valutato in base ai seguenti criteri personalizzati e al raggiungimento dei seguenti obiettivi:</a:t>
            </a:r>
          </a:p>
          <a:p>
            <a:endParaRPr lang="it-IT" sz="1600" dirty="0" smtClean="0">
              <a:latin typeface="+mj-lt"/>
            </a:endParaRPr>
          </a:p>
          <a:p>
            <a:r>
              <a:rPr lang="it-IT" sz="1600" b="1" dirty="0" smtClean="0">
                <a:latin typeface="+mj-lt"/>
              </a:rPr>
              <a:t>Rispetto delle regole e autocontrollo</a:t>
            </a:r>
          </a:p>
          <a:p>
            <a:endParaRPr lang="it-IT" sz="16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it-IT" sz="1600" dirty="0" smtClean="0">
                <a:latin typeface="+mj-lt"/>
              </a:rPr>
              <a:t>Progressi nei processi di autoregolazione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 smtClean="0">
                <a:latin typeface="+mj-lt"/>
              </a:rPr>
              <a:t>Progressi nella verbalizzazione di richieste</a:t>
            </a:r>
          </a:p>
          <a:p>
            <a:pPr>
              <a:buFont typeface="Arial" pitchFamily="34" charset="0"/>
              <a:buChar char="•"/>
            </a:pPr>
            <a:endParaRPr lang="it-IT" sz="1600" b="1" dirty="0" smtClean="0">
              <a:latin typeface="+mj-lt"/>
            </a:endParaRPr>
          </a:p>
          <a:p>
            <a:r>
              <a:rPr lang="it-IT" sz="1600" b="1" dirty="0" smtClean="0">
                <a:latin typeface="+mj-lt"/>
              </a:rPr>
              <a:t>Partecipazione </a:t>
            </a:r>
          </a:p>
          <a:p>
            <a:endParaRPr lang="it-IT" sz="16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it-IT" sz="1600" dirty="0" smtClean="0">
                <a:latin typeface="+mj-lt"/>
              </a:rPr>
              <a:t>Capacità di rispettare i turni di parola</a:t>
            </a:r>
          </a:p>
          <a:p>
            <a:endParaRPr lang="it-IT" sz="1600" b="1" dirty="0" smtClean="0">
              <a:latin typeface="+mj-lt"/>
            </a:endParaRPr>
          </a:p>
          <a:p>
            <a:r>
              <a:rPr lang="it-IT" sz="1600" b="1" dirty="0" smtClean="0">
                <a:latin typeface="+mj-lt"/>
              </a:rPr>
              <a:t>Rapporto con gli altri</a:t>
            </a:r>
          </a:p>
          <a:p>
            <a:endParaRPr lang="it-IT" sz="16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it-IT" sz="1600" dirty="0" smtClean="0">
                <a:latin typeface="+mj-lt"/>
              </a:rPr>
              <a:t>Interazione con i pari nelle attività </a:t>
            </a:r>
            <a:r>
              <a:rPr lang="it-IT" sz="1600" dirty="0" err="1" smtClean="0">
                <a:latin typeface="+mj-lt"/>
              </a:rPr>
              <a:t>laboratoriali</a:t>
            </a:r>
            <a:endParaRPr lang="it-IT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it-IT" sz="1600" dirty="0" smtClean="0">
                <a:latin typeface="+mj-lt"/>
              </a:rPr>
              <a:t>Interazione con i pari durante i momenti non strutturati 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 smtClean="0">
                <a:latin typeface="+mj-lt"/>
              </a:rPr>
              <a:t>Interazione con gli adulti</a:t>
            </a:r>
            <a:endParaRPr lang="it-IT" sz="1600" dirty="0"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982790" y="2708364"/>
            <a:ext cx="2325189" cy="24929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/>
              <a:t>PER LA SCUOLA</a:t>
            </a:r>
          </a:p>
          <a:p>
            <a:r>
              <a:rPr lang="it-IT" sz="1200" b="1" dirty="0" smtClean="0"/>
              <a:t>Rispetto delle regole e autocontrollo</a:t>
            </a:r>
          </a:p>
          <a:p>
            <a:r>
              <a:rPr lang="it-IT" sz="1200" b="1" dirty="0" err="1" smtClean="0"/>
              <a:t>………………………………………………………</a:t>
            </a:r>
            <a:r>
              <a:rPr lang="it-IT" sz="1200" b="1" dirty="0" smtClean="0"/>
              <a:t>.</a:t>
            </a:r>
          </a:p>
          <a:p>
            <a:endParaRPr lang="it-IT" sz="1200" b="1" dirty="0" smtClean="0"/>
          </a:p>
          <a:p>
            <a:r>
              <a:rPr lang="it-IT" sz="1200" b="1" dirty="0" smtClean="0"/>
              <a:t>Partecipazione</a:t>
            </a:r>
          </a:p>
          <a:p>
            <a:r>
              <a:rPr lang="it-IT" sz="1200" b="1" dirty="0" err="1" smtClean="0"/>
              <a:t>…………………………………………………………………………………………</a:t>
            </a:r>
            <a:endParaRPr lang="it-IT" sz="1200" b="1" dirty="0" smtClean="0"/>
          </a:p>
          <a:p>
            <a:endParaRPr lang="it-IT" sz="1200" b="1" dirty="0" smtClean="0"/>
          </a:p>
          <a:p>
            <a:r>
              <a:rPr lang="it-IT" sz="1200" b="1" dirty="0" smtClean="0"/>
              <a:t>Rapporti con gli altri</a:t>
            </a:r>
          </a:p>
          <a:p>
            <a:r>
              <a:rPr lang="it-IT" sz="1200" b="1" dirty="0" err="1" smtClean="0"/>
              <a:t>…………………………………………………………………………………………</a:t>
            </a:r>
            <a:r>
              <a:rPr lang="it-IT" sz="1200" b="1" dirty="0" smtClean="0"/>
              <a:t>.</a:t>
            </a:r>
            <a:endParaRPr lang="it-IT" sz="1200" b="1" dirty="0"/>
          </a:p>
        </p:txBody>
      </p:sp>
      <p:sp>
        <p:nvSpPr>
          <p:cNvPr id="7" name="Ovale 6"/>
          <p:cNvSpPr/>
          <p:nvPr/>
        </p:nvSpPr>
        <p:spPr>
          <a:xfrm>
            <a:off x="7942218" y="1323703"/>
            <a:ext cx="757645" cy="418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rgbClr val="4D4D4D"/>
                </a:solidFill>
              </a:rPr>
              <a:t>es</a:t>
            </a:r>
            <a:endParaRPr lang="it-IT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740229" y="583475"/>
            <a:ext cx="7715793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4D4D4D"/>
                </a:solidFill>
                <a:latin typeface="+mj-lt"/>
              </a:rPr>
              <a:t>LA VALUTAZIONE </a:t>
            </a:r>
            <a:r>
              <a:rPr lang="it-IT" dirty="0" smtClean="0">
                <a:solidFill>
                  <a:srgbClr val="4D4D4D"/>
                </a:solidFill>
                <a:latin typeface="+mj-lt"/>
              </a:rPr>
              <a:t>(D. </a:t>
            </a:r>
            <a:r>
              <a:rPr lang="it-IT" dirty="0" err="1" smtClean="0">
                <a:solidFill>
                  <a:srgbClr val="4D4D4D"/>
                </a:solidFill>
                <a:latin typeface="+mj-lt"/>
              </a:rPr>
              <a:t>Lgs</a:t>
            </a:r>
            <a:r>
              <a:rPr lang="it-IT" dirty="0" smtClean="0">
                <a:solidFill>
                  <a:srgbClr val="4D4D4D"/>
                </a:solidFill>
                <a:latin typeface="+mj-lt"/>
              </a:rPr>
              <a:t> 62/2017 – Art. 11)</a:t>
            </a:r>
          </a:p>
          <a:p>
            <a:pPr algn="ctr"/>
            <a:endParaRPr lang="it-IT" dirty="0" smtClean="0">
              <a:solidFill>
                <a:srgbClr val="4D4D4D"/>
              </a:solidFill>
              <a:latin typeface="+mj-lt"/>
            </a:endParaRPr>
          </a:p>
          <a:p>
            <a:pPr algn="ctr"/>
            <a:endParaRPr lang="it-IT" dirty="0" smtClean="0">
              <a:solidFill>
                <a:srgbClr val="4D4D4D"/>
              </a:solidFill>
              <a:latin typeface="+mj-lt"/>
            </a:endParaRPr>
          </a:p>
          <a:p>
            <a:pPr algn="just"/>
            <a:r>
              <a:rPr lang="it-IT" b="1" u="sng" dirty="0" smtClean="0">
                <a:solidFill>
                  <a:srgbClr val="4D4D4D"/>
                </a:solidFill>
                <a:latin typeface="+mj-lt"/>
              </a:rPr>
              <a:t>Si riferisce: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>
                <a:solidFill>
                  <a:srgbClr val="4D4D4D"/>
                </a:solidFill>
                <a:latin typeface="+mj-lt"/>
              </a:rPr>
              <a:t>Al comportamento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>
                <a:solidFill>
                  <a:srgbClr val="4D4D4D"/>
                </a:solidFill>
                <a:latin typeface="+mj-lt"/>
              </a:rPr>
              <a:t>Alle discipline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>
                <a:solidFill>
                  <a:srgbClr val="4D4D4D"/>
                </a:solidFill>
                <a:latin typeface="+mj-lt"/>
              </a:rPr>
              <a:t>Alle attività svolte</a:t>
            </a:r>
          </a:p>
          <a:p>
            <a:pPr algn="just"/>
            <a:endParaRPr lang="it-IT" dirty="0" smtClean="0">
              <a:solidFill>
                <a:srgbClr val="4D4D4D"/>
              </a:solidFill>
              <a:latin typeface="+mj-lt"/>
            </a:endParaRPr>
          </a:p>
          <a:p>
            <a:pPr algn="just"/>
            <a:r>
              <a:rPr lang="it-IT" b="1" u="sng" dirty="0" smtClean="0">
                <a:solidFill>
                  <a:srgbClr val="4D4D4D"/>
                </a:solidFill>
                <a:latin typeface="+mj-lt"/>
              </a:rPr>
              <a:t>Sulla base: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>
                <a:solidFill>
                  <a:srgbClr val="4D4D4D"/>
                </a:solidFill>
                <a:latin typeface="+mj-lt"/>
              </a:rPr>
              <a:t>dei documenti come da art. 12, comma 5, L. 5 febbraio 1992, </a:t>
            </a:r>
            <a:r>
              <a:rPr lang="it-IT" dirty="0" err="1" smtClean="0">
                <a:solidFill>
                  <a:srgbClr val="4D4D4D"/>
                </a:solidFill>
                <a:latin typeface="+mj-lt"/>
              </a:rPr>
              <a:t>n°</a:t>
            </a:r>
            <a:r>
              <a:rPr lang="it-IT" dirty="0" smtClean="0">
                <a:solidFill>
                  <a:srgbClr val="4D4D4D"/>
                </a:solidFill>
                <a:latin typeface="+mj-lt"/>
              </a:rPr>
              <a:t> 104</a:t>
            </a:r>
          </a:p>
          <a:p>
            <a:pPr algn="just"/>
            <a:r>
              <a:rPr lang="it-IT" b="1" u="sng" dirty="0" smtClean="0">
                <a:solidFill>
                  <a:srgbClr val="4D4D4D"/>
                </a:solidFill>
                <a:latin typeface="+mj-lt"/>
              </a:rPr>
              <a:t>Come vengono ammessi alla classe successiva e all’esame di Stato:</a:t>
            </a:r>
            <a:endParaRPr lang="it-IT" dirty="0" smtClean="0">
              <a:solidFill>
                <a:srgbClr val="4D4D4D"/>
              </a:solidFill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it-IT" dirty="0" smtClean="0">
                <a:solidFill>
                  <a:srgbClr val="4D4D4D"/>
                </a:solidFill>
                <a:latin typeface="+mj-lt"/>
              </a:rPr>
              <a:t>In riferimento al PEI</a:t>
            </a:r>
          </a:p>
          <a:p>
            <a:pPr algn="just"/>
            <a:endParaRPr lang="it-IT" dirty="0" smtClean="0">
              <a:solidFill>
                <a:srgbClr val="4D4D4D"/>
              </a:solidFill>
              <a:latin typeface="+mj-lt"/>
            </a:endParaRPr>
          </a:p>
          <a:p>
            <a:pPr algn="just"/>
            <a:r>
              <a:rPr lang="it-IT" b="1" u="sng" dirty="0" smtClean="0">
                <a:solidFill>
                  <a:srgbClr val="4D4D4D"/>
                </a:solidFill>
                <a:latin typeface="+mj-lt"/>
              </a:rPr>
              <a:t>Partecipano alle prove standardizzate? Sì</a:t>
            </a:r>
          </a:p>
          <a:p>
            <a:pPr algn="just"/>
            <a:r>
              <a:rPr lang="it-IT" b="1" u="sng" dirty="0" smtClean="0">
                <a:solidFill>
                  <a:srgbClr val="4D4D4D"/>
                </a:solidFill>
                <a:latin typeface="+mj-lt"/>
              </a:rPr>
              <a:t>Il Consiglio di Classe può prevedere misure compensative? Sì</a:t>
            </a:r>
          </a:p>
          <a:p>
            <a:pPr algn="just"/>
            <a:r>
              <a:rPr lang="it-IT" b="1" u="sng" dirty="0" smtClean="0">
                <a:solidFill>
                  <a:srgbClr val="4D4D4D"/>
                </a:solidFill>
                <a:latin typeface="+mj-lt"/>
              </a:rPr>
              <a:t>Misure </a:t>
            </a:r>
            <a:r>
              <a:rPr lang="it-IT" b="1" u="sng" dirty="0" err="1" smtClean="0">
                <a:solidFill>
                  <a:srgbClr val="4D4D4D"/>
                </a:solidFill>
                <a:latin typeface="+mj-lt"/>
              </a:rPr>
              <a:t>dispensative</a:t>
            </a:r>
            <a:r>
              <a:rPr lang="it-IT" b="1" u="sng" dirty="0" smtClean="0">
                <a:solidFill>
                  <a:srgbClr val="4D4D4D"/>
                </a:solidFill>
                <a:latin typeface="+mj-lt"/>
              </a:rPr>
              <a:t>? Sì, </a:t>
            </a:r>
          </a:p>
          <a:p>
            <a:pPr algn="just"/>
            <a:r>
              <a:rPr lang="it-IT" b="1" u="sng" dirty="0" smtClean="0">
                <a:solidFill>
                  <a:srgbClr val="4D4D4D"/>
                </a:solidFill>
                <a:latin typeface="+mj-lt"/>
              </a:rPr>
              <a:t>Può anche predisporre adattamenti della prova in maniera specifica? Sì, Può anche prevedere l’esonero dalla prova? Sì </a:t>
            </a:r>
          </a:p>
          <a:p>
            <a:pPr algn="just">
              <a:buFont typeface="Arial" pitchFamily="34" charset="0"/>
              <a:buChar char="•"/>
            </a:pPr>
            <a:endParaRPr lang="it-IT" dirty="0" smtClean="0"/>
          </a:p>
          <a:p>
            <a:pPr algn="just"/>
            <a:r>
              <a:rPr lang="it-IT" dirty="0" smtClean="0"/>
              <a:t> </a:t>
            </a:r>
          </a:p>
          <a:p>
            <a:pPr algn="ctr"/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2874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4D4D4D"/>
                </a:solidFill>
              </a:rPr>
              <a:t>ESAME </a:t>
            </a:r>
            <a:r>
              <a:rPr lang="it-IT" sz="3200" dirty="0" err="1" smtClean="0">
                <a:solidFill>
                  <a:srgbClr val="4D4D4D"/>
                </a:solidFill>
              </a:rPr>
              <a:t>DI</a:t>
            </a:r>
            <a:r>
              <a:rPr lang="it-IT" sz="3200" dirty="0" smtClean="0">
                <a:solidFill>
                  <a:srgbClr val="4D4D4D"/>
                </a:solidFill>
              </a:rPr>
              <a:t> STATO</a:t>
            </a:r>
            <a:endParaRPr lang="it-IT" sz="3200" dirty="0">
              <a:solidFill>
                <a:srgbClr val="4D4D4D"/>
              </a:solidFill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747973" y="1564963"/>
            <a:ext cx="2021354" cy="359631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rgbClr val="4D4D4D"/>
                </a:solidFill>
                <a:latin typeface="+mj-lt"/>
              </a:rPr>
              <a:t>PROVE</a:t>
            </a:r>
            <a:endParaRPr lang="it-IT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>
          <a:xfrm>
            <a:off x="4266234" y="1443042"/>
            <a:ext cx="2944368" cy="490260"/>
          </a:xfrm>
        </p:spPr>
        <p:txBody>
          <a:bodyPr>
            <a:normAutofit lnSpcReduction="10000"/>
          </a:bodyPr>
          <a:lstStyle/>
          <a:p>
            <a:r>
              <a:rPr lang="it-IT" sz="1400" dirty="0" err="1" smtClean="0">
                <a:solidFill>
                  <a:srgbClr val="4D4D4D"/>
                </a:solidFill>
                <a:latin typeface="+mj-lt"/>
              </a:rPr>
              <a:t>DI</a:t>
            </a:r>
            <a:r>
              <a:rPr lang="it-IT" sz="1400" dirty="0" smtClean="0">
                <a:solidFill>
                  <a:srgbClr val="4D4D4D"/>
                </a:solidFill>
                <a:latin typeface="+mj-lt"/>
              </a:rPr>
              <a:t> COSA TIENE CONTO LA SOTTOCOMMISSIONE</a:t>
            </a:r>
            <a:endParaRPr lang="it-IT" sz="140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3"/>
          </p:nvPr>
        </p:nvSpPr>
        <p:spPr>
          <a:xfrm>
            <a:off x="784642" y="1908048"/>
            <a:ext cx="3227832" cy="1536488"/>
          </a:xfrm>
        </p:spPr>
        <p:txBody>
          <a:bodyPr>
            <a:normAutofit/>
          </a:bodyPr>
          <a:lstStyle/>
          <a:p>
            <a:r>
              <a:rPr lang="it-IT" sz="1400" dirty="0" smtClean="0">
                <a:solidFill>
                  <a:srgbClr val="4D4D4D"/>
                </a:solidFill>
                <a:latin typeface="+mj-lt"/>
              </a:rPr>
              <a:t>Possono usare attrezzature tecniche</a:t>
            </a:r>
          </a:p>
          <a:p>
            <a:r>
              <a:rPr lang="it-IT" sz="1400" dirty="0" smtClean="0">
                <a:solidFill>
                  <a:srgbClr val="4D4D4D"/>
                </a:solidFill>
                <a:latin typeface="+mj-lt"/>
              </a:rPr>
              <a:t>Sussidi didattici</a:t>
            </a:r>
          </a:p>
          <a:p>
            <a:r>
              <a:rPr lang="it-IT" sz="1400" dirty="0" smtClean="0">
                <a:solidFill>
                  <a:srgbClr val="4D4D4D"/>
                </a:solidFill>
                <a:latin typeface="+mj-lt"/>
              </a:rPr>
              <a:t>Ausili tecnici personali utilizzati nel loro percorso di studi</a:t>
            </a:r>
          </a:p>
          <a:p>
            <a:r>
              <a:rPr lang="it-IT" sz="1400" dirty="0" smtClean="0">
                <a:solidFill>
                  <a:srgbClr val="4D4D4D"/>
                </a:solidFill>
                <a:latin typeface="+mj-lt"/>
              </a:rPr>
              <a:t>Tutto è indicato nel </a:t>
            </a:r>
            <a:r>
              <a:rPr lang="it-IT" sz="1400" b="1" dirty="0" smtClean="0">
                <a:solidFill>
                  <a:srgbClr val="4D4D4D"/>
                </a:solidFill>
                <a:latin typeface="+mj-lt"/>
              </a:rPr>
              <a:t>PEI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4"/>
          </p:nvPr>
        </p:nvSpPr>
        <p:spPr>
          <a:xfrm>
            <a:off x="4375186" y="1934619"/>
            <a:ext cx="3952068" cy="1358998"/>
          </a:xfrm>
        </p:spPr>
        <p:txBody>
          <a:bodyPr>
            <a:normAutofit/>
          </a:bodyPr>
          <a:lstStyle/>
          <a:p>
            <a:r>
              <a:rPr lang="it-IT" sz="1400" dirty="0" smtClean="0">
                <a:solidFill>
                  <a:srgbClr val="4D4D4D"/>
                </a:solidFill>
                <a:latin typeface="+mj-lt"/>
              </a:rPr>
              <a:t>Del </a:t>
            </a:r>
            <a:r>
              <a:rPr lang="it-IT" sz="1400" b="1" dirty="0" smtClean="0">
                <a:solidFill>
                  <a:srgbClr val="4D4D4D"/>
                </a:solidFill>
                <a:latin typeface="+mj-lt"/>
              </a:rPr>
              <a:t>PEI</a:t>
            </a:r>
          </a:p>
          <a:p>
            <a:r>
              <a:rPr lang="it-IT" sz="1400" dirty="0" smtClean="0">
                <a:solidFill>
                  <a:srgbClr val="4D4D4D"/>
                </a:solidFill>
                <a:latin typeface="+mj-lt"/>
              </a:rPr>
              <a:t>Delle attività svolte indicate nel </a:t>
            </a:r>
            <a:r>
              <a:rPr lang="it-IT" sz="1400" b="1" dirty="0" smtClean="0">
                <a:solidFill>
                  <a:srgbClr val="4D4D4D"/>
                </a:solidFill>
                <a:latin typeface="+mj-lt"/>
              </a:rPr>
              <a:t>PEI</a:t>
            </a:r>
          </a:p>
          <a:p>
            <a:r>
              <a:rPr lang="it-IT" sz="1400" dirty="0" smtClean="0">
                <a:solidFill>
                  <a:srgbClr val="4D4D4D"/>
                </a:solidFill>
                <a:latin typeface="+mj-lt"/>
              </a:rPr>
              <a:t>Delle valutazioni contenute nel </a:t>
            </a:r>
            <a:r>
              <a:rPr lang="it-IT" sz="1400" b="1" dirty="0" smtClean="0">
                <a:solidFill>
                  <a:srgbClr val="4D4D4D"/>
                </a:solidFill>
                <a:latin typeface="+mj-lt"/>
              </a:rPr>
              <a:t>PEI</a:t>
            </a:r>
          </a:p>
          <a:p>
            <a:r>
              <a:rPr lang="it-IT" sz="1400" dirty="0" smtClean="0">
                <a:solidFill>
                  <a:srgbClr val="4D4D4D"/>
                </a:solidFill>
                <a:latin typeface="+mj-lt"/>
              </a:rPr>
              <a:t>Dell’assistenza prevista per l’autonomia e la comunicazione come da </a:t>
            </a:r>
            <a:r>
              <a:rPr lang="it-IT" sz="1400" b="1" dirty="0" smtClean="0">
                <a:solidFill>
                  <a:srgbClr val="4D4D4D"/>
                </a:solidFill>
                <a:latin typeface="+mj-lt"/>
              </a:rPr>
              <a:t>PEI</a:t>
            </a:r>
          </a:p>
          <a:p>
            <a:endParaRPr lang="it-IT" sz="1400" dirty="0" smtClean="0">
              <a:solidFill>
                <a:srgbClr val="4D4D4D"/>
              </a:solidFill>
              <a:latin typeface="+mj-lt"/>
            </a:endParaRPr>
          </a:p>
          <a:p>
            <a:endParaRPr lang="it-IT" sz="1400" dirty="0" smtClean="0">
              <a:solidFill>
                <a:srgbClr val="4D4D4D"/>
              </a:solidFill>
              <a:latin typeface="+mj-lt"/>
            </a:endParaRPr>
          </a:p>
          <a:p>
            <a:endParaRPr lang="it-IT" sz="1400" dirty="0">
              <a:latin typeface="+mj-lt"/>
            </a:endParaRPr>
          </a:p>
        </p:txBody>
      </p:sp>
      <p:sp>
        <p:nvSpPr>
          <p:cNvPr id="10" name="Segnaposto testo 6"/>
          <p:cNvSpPr txBox="1">
            <a:spLocks/>
          </p:cNvSpPr>
          <p:nvPr/>
        </p:nvSpPr>
        <p:spPr>
          <a:xfrm>
            <a:off x="5315617" y="3528745"/>
            <a:ext cx="2944368" cy="49026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LA SOTTOCOMMISSIONE PUÒ PREDISPORRE: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1" name="Segnaposto contenuto 7"/>
          <p:cNvSpPr txBox="1">
            <a:spLocks/>
          </p:cNvSpPr>
          <p:nvPr/>
        </p:nvSpPr>
        <p:spPr>
          <a:xfrm>
            <a:off x="5047488" y="4078224"/>
            <a:ext cx="3227832" cy="4589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tabLst/>
              <a:defRPr/>
            </a:pPr>
            <a:r>
              <a:rPr kumimoji="0" lang="it-IT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Prove</a:t>
            </a:r>
            <a:r>
              <a:rPr kumimoji="0" lang="it-IT" sz="1400" b="0" i="0" u="none" strike="noStrike" kern="1200" cap="none" spc="0" normalizeH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differenziate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endParaRPr kumimoji="0" lang="it-IT" sz="1400" b="0" i="0" u="none" strike="noStrike" kern="1200" cap="none" spc="0" normalizeH="0" baseline="0" noProof="0" dirty="0" smtClean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2" name="Segnaposto testo 6"/>
          <p:cNvSpPr txBox="1">
            <a:spLocks/>
          </p:cNvSpPr>
          <p:nvPr/>
        </p:nvSpPr>
        <p:spPr>
          <a:xfrm>
            <a:off x="5121788" y="4719832"/>
            <a:ext cx="2944368" cy="4902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PERCHÉ?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" name="Segnaposto contenuto 7"/>
          <p:cNvSpPr txBox="1">
            <a:spLocks/>
          </p:cNvSpPr>
          <p:nvPr/>
        </p:nvSpPr>
        <p:spPr>
          <a:xfrm>
            <a:off x="4745562" y="5283042"/>
            <a:ext cx="3227832" cy="81591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tabLst/>
              <a:defRPr/>
            </a:pPr>
            <a:r>
              <a:rPr kumimoji="0" lang="it-IT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Per</a:t>
            </a:r>
            <a:r>
              <a:rPr kumimoji="0" lang="it-IT" sz="1400" b="0" i="0" u="none" strike="noStrike" kern="1200" cap="none" spc="0" normalizeH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valutare il suo progresso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tabLst/>
              <a:defRPr/>
            </a:pPr>
            <a:r>
              <a:rPr lang="it-IT" sz="1400" baseline="0" dirty="0" smtClean="0">
                <a:solidFill>
                  <a:srgbClr val="4D4D4D"/>
                </a:solidFill>
                <a:latin typeface="+mj-lt"/>
              </a:rPr>
              <a:t>In</a:t>
            </a:r>
            <a:r>
              <a:rPr lang="it-IT" sz="1400" dirty="0" smtClean="0">
                <a:solidFill>
                  <a:srgbClr val="4D4D4D"/>
                </a:solidFill>
                <a:latin typeface="+mj-lt"/>
              </a:rPr>
              <a:t> rapporto alle sue potenzialità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tabLst/>
              <a:defRPr/>
            </a:pPr>
            <a:r>
              <a:rPr kumimoji="0" lang="it-IT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Ai livelli di apprendimento iniziali</a:t>
            </a:r>
          </a:p>
        </p:txBody>
      </p:sp>
      <p:sp>
        <p:nvSpPr>
          <p:cNvPr id="14" name="Segnaposto testo 6"/>
          <p:cNvSpPr txBox="1">
            <a:spLocks/>
          </p:cNvSpPr>
          <p:nvPr/>
        </p:nvSpPr>
        <p:spPr>
          <a:xfrm>
            <a:off x="1776385" y="4383961"/>
            <a:ext cx="2944368" cy="49026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CHE</a:t>
            </a:r>
            <a:r>
              <a:rPr kumimoji="0" lang="it-IT" sz="1400" b="1" i="0" u="none" strike="noStrike" kern="1200" cap="none" spc="0" normalizeH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VALORE HANNO LE PROVE</a:t>
            </a:r>
            <a:r>
              <a:rPr kumimoji="0" lang="it-IT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?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5" name="Segnaposto contenuto 7"/>
          <p:cNvSpPr txBox="1">
            <a:spLocks/>
          </p:cNvSpPr>
          <p:nvPr/>
        </p:nvSpPr>
        <p:spPr>
          <a:xfrm>
            <a:off x="1355771" y="4911659"/>
            <a:ext cx="3227832" cy="81591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tabLst/>
              <a:defRPr/>
            </a:pPr>
            <a:r>
              <a:rPr lang="it-IT" sz="1400" dirty="0" smtClean="0">
                <a:solidFill>
                  <a:srgbClr val="4D4D4D"/>
                </a:solidFill>
                <a:latin typeface="+mj-lt"/>
              </a:rPr>
              <a:t>Le prove differenziate hanno valore equivalente ai fini del superamento dell’esame e del conseguimento del diploma </a:t>
            </a:r>
            <a:endParaRPr kumimoji="0" lang="it-IT" sz="1400" b="0" i="0" u="none" strike="noStrike" kern="1200" cap="none" spc="0" normalizeH="0" noProof="0" dirty="0" smtClean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cxnSp>
        <p:nvCxnSpPr>
          <p:cNvPr id="17" name="Connettore 2 16"/>
          <p:cNvCxnSpPr>
            <a:stCxn id="8" idx="3"/>
            <a:endCxn id="9" idx="1"/>
          </p:cNvCxnSpPr>
          <p:nvPr/>
        </p:nvCxnSpPr>
        <p:spPr>
          <a:xfrm flipV="1">
            <a:off x="4012474" y="2614118"/>
            <a:ext cx="362712" cy="621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endCxn id="10" idx="0"/>
          </p:cNvCxnSpPr>
          <p:nvPr/>
        </p:nvCxnSpPr>
        <p:spPr>
          <a:xfrm>
            <a:off x="6400800" y="3135086"/>
            <a:ext cx="387001" cy="39365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H="1">
            <a:off x="6627223" y="4458789"/>
            <a:ext cx="52251" cy="4876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H="1" flipV="1">
            <a:off x="4258492" y="5190309"/>
            <a:ext cx="740228" cy="2612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1132115" y="992777"/>
            <a:ext cx="7097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4D4D4D"/>
                </a:solidFill>
              </a:rPr>
              <a:t>E CHI NON SI PRESENTA ALL’ESAME?</a:t>
            </a:r>
            <a:endParaRPr lang="it-IT" sz="3200" b="1" dirty="0">
              <a:solidFill>
                <a:srgbClr val="4D4D4D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45176" y="2294708"/>
            <a:ext cx="70974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4D4D4D"/>
                </a:solidFill>
              </a:rPr>
              <a:t>Per loro è rilasciato un </a:t>
            </a:r>
            <a:r>
              <a:rPr lang="it-IT" sz="2400" b="1" u="sng" dirty="0" smtClean="0">
                <a:solidFill>
                  <a:srgbClr val="4D4D4D"/>
                </a:solidFill>
              </a:rPr>
              <a:t>attestato di credito formativo</a:t>
            </a:r>
          </a:p>
          <a:p>
            <a:r>
              <a:rPr lang="it-IT" sz="2400" b="1" dirty="0" smtClean="0">
                <a:solidFill>
                  <a:srgbClr val="4D4D4D"/>
                </a:solidFill>
              </a:rPr>
              <a:t>Serve? Sì</a:t>
            </a:r>
          </a:p>
          <a:p>
            <a:r>
              <a:rPr lang="it-IT" sz="2400" b="1" dirty="0" smtClean="0">
                <a:solidFill>
                  <a:srgbClr val="4D4D4D"/>
                </a:solidFill>
              </a:rPr>
              <a:t>Perché? 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4D4D4D"/>
                </a:solidFill>
              </a:rPr>
              <a:t>Perché gli permette di iscriversi alla scuola secondaria di secondo grado/corsi professionali/…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4D4D4D"/>
                </a:solidFill>
              </a:rPr>
              <a:t>Perché si possono cumulare con altri crediti formativi</a:t>
            </a:r>
            <a:endParaRPr lang="it-IT" sz="2400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1062446" y="1436914"/>
            <a:ext cx="7080068" cy="4354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rgbClr val="4D4D4D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4D4D4D"/>
                </a:solidFill>
              </a:rPr>
              <a:t>L’approccio alle discipline</a:t>
            </a:r>
          </a:p>
          <a:p>
            <a:pPr algn="ctr"/>
            <a:endParaRPr lang="it-IT" b="1" dirty="0" smtClean="0">
              <a:solidFill>
                <a:srgbClr val="4D4D4D"/>
              </a:solidFill>
            </a:endParaRPr>
          </a:p>
          <a:p>
            <a:pPr algn="ctr"/>
            <a:endParaRPr lang="it-IT" b="1" dirty="0" smtClean="0">
              <a:solidFill>
                <a:srgbClr val="4D4D4D"/>
              </a:solidFill>
            </a:endParaRPr>
          </a:p>
          <a:p>
            <a:pPr algn="ctr"/>
            <a:r>
              <a:rPr lang="it-IT" sz="1600" b="1" u="sng" dirty="0" smtClean="0">
                <a:solidFill>
                  <a:schemeClr val="tx1"/>
                </a:solidFill>
              </a:rPr>
              <a:t>“Indicazioni Nazionali” = nella scuola secondaria di primo grado si realizza l’accesso alle discipline come punti di vista sulla realtà e come modalità di conoscenza, interpretazione e rappresentazione del mondo (…).</a:t>
            </a:r>
            <a:r>
              <a:rPr lang="it-IT" sz="1600" dirty="0" smtClean="0">
                <a:solidFill>
                  <a:srgbClr val="4D4D4D"/>
                </a:solidFill>
              </a:rPr>
              <a:t> Le discipline non vanno presentate come territori da proteggere definendo confini rigidi, ma come chiavi interpretative disponibili ad ogni possibile utilizzazione (…). Le competenze sviluppate nell’ambito delle singole discipline concorrono a loro volta alla promozione di competenze più ampie e trasversali, che rappresentano una condizione essenziale per la piena realizzazione personale e per la partecipazione attiva alla vita sociale, orientate ai valori della convivenza civile e del bene comune.”</a:t>
            </a:r>
          </a:p>
          <a:p>
            <a:endParaRPr lang="it-IT" sz="1400" dirty="0" smtClean="0">
              <a:solidFill>
                <a:srgbClr val="4D4D4D"/>
              </a:solidFill>
            </a:endParaRPr>
          </a:p>
          <a:p>
            <a:endParaRPr lang="it-IT" sz="1400" dirty="0" smtClean="0">
              <a:solidFill>
                <a:srgbClr val="4D4D4D"/>
              </a:solidFill>
            </a:endParaRPr>
          </a:p>
          <a:p>
            <a:endParaRPr lang="it-IT" sz="1400" dirty="0">
              <a:solidFill>
                <a:srgbClr val="4D4D4D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123406" y="731520"/>
            <a:ext cx="7062651" cy="6792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4D4D4D"/>
                </a:solidFill>
              </a:rPr>
              <a:t>PEI - DISCIPLINE</a:t>
            </a:r>
            <a:endParaRPr lang="it-IT" sz="2800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>
                <a:solidFill>
                  <a:srgbClr val="4D4D4D"/>
                </a:solidFill>
              </a:rPr>
              <a:t>ANCHE NELLE TABELLE 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4D4D4D"/>
                </a:solidFill>
              </a:rPr>
              <a:t>AFFISSE 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4D4D4D"/>
                </a:solidFill>
              </a:rPr>
              <a:t>ALL’ALBO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4D4D4D"/>
                </a:solidFill>
              </a:rPr>
              <a:t>NON VIENE FATTA NESSUNA MENZIONE</a:t>
            </a:r>
          </a:p>
          <a:p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4D4D4D"/>
                </a:solidFill>
              </a:rPr>
              <a:t>NEL DIPLOMA FINALE</a:t>
            </a:r>
          </a:p>
          <a:p>
            <a:r>
              <a:rPr lang="it-IT" b="1" dirty="0" smtClean="0">
                <a:solidFill>
                  <a:srgbClr val="4D4D4D"/>
                </a:solidFill>
              </a:rPr>
              <a:t>NON VIENE FATTA MENZIONE</a:t>
            </a:r>
          </a:p>
          <a:p>
            <a:r>
              <a:rPr lang="it-IT" b="1" dirty="0" smtClean="0">
                <a:solidFill>
                  <a:srgbClr val="4D4D4D"/>
                </a:solidFill>
              </a:rPr>
              <a:t>DELLE MODALITÀ </a:t>
            </a:r>
            <a:r>
              <a:rPr lang="it-IT" b="1" dirty="0" err="1" smtClean="0">
                <a:solidFill>
                  <a:srgbClr val="4D4D4D"/>
                </a:solidFill>
              </a:rPr>
              <a:t>DI</a:t>
            </a:r>
            <a:r>
              <a:rPr lang="it-IT" b="1" dirty="0" smtClean="0">
                <a:solidFill>
                  <a:srgbClr val="4D4D4D"/>
                </a:solidFill>
              </a:rPr>
              <a:t> SVOLGIMENTO DELLE PROVE E DELL’EVENTUALE LORO DIFFERENZIAZIONE</a:t>
            </a:r>
            <a:endParaRPr lang="it-IT" b="1" dirty="0">
              <a:solidFill>
                <a:srgbClr val="4D4D4D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2050" name="Picture 2" descr="punto esclamativo - Canotta premium da donna | EAS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814134">
            <a:off x="416831" y="2662645"/>
            <a:ext cx="1185545" cy="1185545"/>
          </a:xfrm>
          <a:prstGeom prst="rect">
            <a:avLst/>
          </a:prstGeom>
          <a:noFill/>
        </p:spPr>
      </p:pic>
      <p:pic>
        <p:nvPicPr>
          <p:cNvPr id="11" name="Picture 2" descr="punto esclamativo - Canotta premium da donna | EAS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65984">
            <a:off x="6865528" y="1047205"/>
            <a:ext cx="1185545" cy="11855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Rettangolo 3"/>
          <p:cNvSpPr/>
          <p:nvPr/>
        </p:nvSpPr>
        <p:spPr>
          <a:xfrm>
            <a:off x="1271451" y="2136339"/>
            <a:ext cx="674043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u="sng" dirty="0" smtClean="0">
                <a:solidFill>
                  <a:srgbClr val="4D4D4D"/>
                </a:solidFill>
              </a:rPr>
              <a:t>FINALITÀ: </a:t>
            </a:r>
            <a:r>
              <a:rPr lang="it-IT" b="1" dirty="0" smtClean="0">
                <a:solidFill>
                  <a:srgbClr val="4D4D4D"/>
                </a:solidFill>
              </a:rPr>
              <a:t>alfabetizzazione culturale e sociale, sviluppo della dimensione cognitiva, affettiva e relazionale, cittadinanza consapevole e responsabile</a:t>
            </a:r>
          </a:p>
          <a:p>
            <a:endParaRPr lang="it-IT" b="1" dirty="0" smtClean="0">
              <a:solidFill>
                <a:srgbClr val="4D4D4D"/>
              </a:solidFill>
            </a:endParaRPr>
          </a:p>
          <a:p>
            <a:r>
              <a:rPr lang="it-IT" b="1" u="sng" dirty="0" smtClean="0">
                <a:solidFill>
                  <a:srgbClr val="4D4D4D"/>
                </a:solidFill>
              </a:rPr>
              <a:t>DOVE: </a:t>
            </a:r>
            <a:r>
              <a:rPr lang="it-IT" b="1" dirty="0" smtClean="0">
                <a:solidFill>
                  <a:srgbClr val="4D4D4D"/>
                </a:solidFill>
              </a:rPr>
              <a:t>ambiente di apprendimento, osservazione, analisi delle interazioni verbali e delle argomentazioni scritte, prove di verifica, compiti autentici, 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1898469" y="827314"/>
            <a:ext cx="5590902" cy="836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4D4D4D"/>
                </a:solidFill>
              </a:rPr>
              <a:t>DA DOVE SI PARTE</a:t>
            </a:r>
            <a:endParaRPr lang="it-IT" sz="3200" b="1" dirty="0">
              <a:solidFill>
                <a:srgbClr val="4D4D4D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75064" y="2151018"/>
            <a:ext cx="7480662" cy="25254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4D4D4D"/>
                </a:solidFill>
                <a:latin typeface="+mj-lt"/>
              </a:rPr>
              <a:t>L’osservazione è il punto di partenza </a:t>
            </a:r>
            <a:r>
              <a:rPr lang="it-IT" sz="3200" dirty="0" smtClean="0">
                <a:solidFill>
                  <a:srgbClr val="4D4D4D"/>
                </a:solidFill>
                <a:latin typeface="+mj-lt"/>
              </a:rPr>
              <a:t>per </a:t>
            </a:r>
            <a:r>
              <a:rPr lang="it-IT" sz="3200" b="1" dirty="0" smtClean="0">
                <a:solidFill>
                  <a:srgbClr val="4D4D4D"/>
                </a:solidFill>
                <a:latin typeface="+mj-lt"/>
              </a:rPr>
              <a:t>progettare </a:t>
            </a:r>
            <a:r>
              <a:rPr lang="it-IT" sz="3200" dirty="0" smtClean="0">
                <a:solidFill>
                  <a:srgbClr val="4D4D4D"/>
                </a:solidFill>
                <a:latin typeface="+mj-lt"/>
              </a:rPr>
              <a:t>gli interventi educativi – didattici tenendo conto dell’interazione tra l’individuo e l’ambiente </a:t>
            </a:r>
            <a:endParaRPr lang="it-IT" sz="3200" b="1" dirty="0">
              <a:solidFill>
                <a:srgbClr val="4D4D4D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853440" y="692332"/>
            <a:ext cx="7471954" cy="836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4D4D4D"/>
                </a:solidFill>
              </a:rPr>
              <a:t>PERCHÉ PARTO DALL’OSSERVAZIONE?</a:t>
            </a:r>
            <a:r>
              <a:rPr lang="it-IT" dirty="0" smtClean="0">
                <a:solidFill>
                  <a:srgbClr val="4D4D4D"/>
                </a:solidFill>
              </a:rPr>
              <a:t> </a:t>
            </a:r>
            <a:endParaRPr lang="it-IT" b="1" dirty="0">
              <a:solidFill>
                <a:srgbClr val="4D4D4D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22811" y="1641566"/>
            <a:ext cx="7680960" cy="836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it-IT" b="1" dirty="0" smtClean="0">
                <a:solidFill>
                  <a:srgbClr val="4D4D4D"/>
                </a:solidFill>
              </a:rPr>
              <a:t>Per osservare l’alunno nelle sue varie dimensioni</a:t>
            </a:r>
          </a:p>
          <a:p>
            <a:pPr>
              <a:buFont typeface="Wingdings" pitchFamily="2" charset="2"/>
              <a:buChar char="ü"/>
            </a:pPr>
            <a:r>
              <a:rPr lang="it-IT" b="1" dirty="0" smtClean="0">
                <a:solidFill>
                  <a:srgbClr val="4D4D4D"/>
                </a:solidFill>
              </a:rPr>
              <a:t>Per osservare il contesto andando ad individuare BARRIERE e FACILITATORI</a:t>
            </a:r>
            <a:endParaRPr lang="it-IT" b="1" dirty="0">
              <a:solidFill>
                <a:srgbClr val="4D4D4D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876697" y="2808514"/>
            <a:ext cx="5590902" cy="836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4D4D4D"/>
                </a:solidFill>
              </a:rPr>
              <a:t>COSA FACCIAMO?</a:t>
            </a:r>
            <a:r>
              <a:rPr lang="it-IT" dirty="0" smtClean="0">
                <a:solidFill>
                  <a:srgbClr val="4D4D4D"/>
                </a:solidFill>
              </a:rPr>
              <a:t> </a:t>
            </a:r>
            <a:endParaRPr lang="it-IT" b="1" dirty="0">
              <a:solidFill>
                <a:srgbClr val="4D4D4D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1097281" y="4319451"/>
            <a:ext cx="1976846" cy="10972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4D4D4D"/>
                </a:solidFill>
              </a:rPr>
              <a:t>Intervengo sull’alunno</a:t>
            </a:r>
            <a:endParaRPr lang="it-IT" b="1" dirty="0">
              <a:solidFill>
                <a:srgbClr val="4D4D4D"/>
              </a:solidFill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3661956" y="4380411"/>
            <a:ext cx="2103120" cy="10580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4D4D4D"/>
                </a:solidFill>
              </a:rPr>
              <a:t>Intervengo sul contesto</a:t>
            </a:r>
            <a:endParaRPr lang="it-IT" b="1" dirty="0">
              <a:solidFill>
                <a:srgbClr val="4D4D4D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6296298" y="4458789"/>
            <a:ext cx="1985554" cy="10014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4D4D4D"/>
                </a:solidFill>
              </a:rPr>
              <a:t>Intervengo sul percorso curricolare</a:t>
            </a:r>
            <a:endParaRPr lang="it-IT" b="1" dirty="0">
              <a:solidFill>
                <a:srgbClr val="4D4D4D"/>
              </a:solidFill>
            </a:endParaRPr>
          </a:p>
        </p:txBody>
      </p:sp>
      <p:cxnSp>
        <p:nvCxnSpPr>
          <p:cNvPr id="14" name="Connettore 2 13"/>
          <p:cNvCxnSpPr>
            <a:stCxn id="7" idx="2"/>
            <a:endCxn id="8" idx="0"/>
          </p:cNvCxnSpPr>
          <p:nvPr/>
        </p:nvCxnSpPr>
        <p:spPr>
          <a:xfrm flipH="1">
            <a:off x="2085704" y="3644537"/>
            <a:ext cx="2586444" cy="67491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endCxn id="9" idx="0"/>
          </p:cNvCxnSpPr>
          <p:nvPr/>
        </p:nvCxnSpPr>
        <p:spPr>
          <a:xfrm flipH="1">
            <a:off x="4713516" y="3796937"/>
            <a:ext cx="180700" cy="5834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endCxn id="10" idx="0"/>
          </p:cNvCxnSpPr>
          <p:nvPr/>
        </p:nvCxnSpPr>
        <p:spPr>
          <a:xfrm>
            <a:off x="5199017" y="3614057"/>
            <a:ext cx="2090058" cy="84473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rita </a:t>
            </a:r>
            <a:r>
              <a:rPr lang="en-US" dirty="0" err="1" smtClean="0"/>
              <a:t>bartolini</a:t>
            </a:r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783772" y="1341120"/>
            <a:ext cx="7480662" cy="3587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4D4D4D"/>
                </a:solidFill>
              </a:rPr>
              <a:t>Quale domanda guida la mia/nostra osservazione?</a:t>
            </a:r>
          </a:p>
          <a:p>
            <a:pPr algn="ctr"/>
            <a:endParaRPr lang="it-IT" sz="3200" b="1" dirty="0" smtClean="0">
              <a:solidFill>
                <a:srgbClr val="4D4D4D"/>
              </a:solidFill>
            </a:endParaRPr>
          </a:p>
          <a:p>
            <a:pPr algn="ctr"/>
            <a:endParaRPr lang="it-IT" sz="3200" b="1" dirty="0" smtClean="0">
              <a:solidFill>
                <a:srgbClr val="4D4D4D"/>
              </a:solidFill>
            </a:endParaRPr>
          </a:p>
          <a:p>
            <a:pPr algn="ctr"/>
            <a:r>
              <a:rPr lang="it-IT" sz="2000" b="1" dirty="0" smtClean="0">
                <a:solidFill>
                  <a:srgbClr val="4D4D4D"/>
                </a:solidFill>
                <a:latin typeface="+mj-lt"/>
              </a:rPr>
              <a:t>Quanto della/delle </a:t>
            </a:r>
            <a:r>
              <a:rPr lang="it-IT" sz="2000" b="1" dirty="0" smtClean="0">
                <a:solidFill>
                  <a:srgbClr val="C00000"/>
                </a:solidFill>
                <a:latin typeface="+mj-lt"/>
              </a:rPr>
              <a:t>difficoltà</a:t>
            </a:r>
            <a:r>
              <a:rPr lang="it-IT" sz="2000" b="1" dirty="0" smtClean="0">
                <a:solidFill>
                  <a:srgbClr val="4D4D4D"/>
                </a:solidFill>
                <a:latin typeface="+mj-lt"/>
              </a:rPr>
              <a:t> manifestata dall’allievo e da me/noi osservata </a:t>
            </a:r>
            <a:r>
              <a:rPr lang="it-IT" sz="2000" b="1" dirty="0" smtClean="0">
                <a:solidFill>
                  <a:srgbClr val="C00000"/>
                </a:solidFill>
                <a:latin typeface="+mj-lt"/>
              </a:rPr>
              <a:t>fa riferimento </a:t>
            </a:r>
            <a:r>
              <a:rPr lang="it-IT" sz="2000" b="1" dirty="0" smtClean="0">
                <a:solidFill>
                  <a:srgbClr val="4D4D4D"/>
                </a:solidFill>
                <a:latin typeface="+mj-lt"/>
              </a:rPr>
              <a:t>a ciò che è descritto nel suo </a:t>
            </a:r>
            <a:r>
              <a:rPr lang="it-IT" sz="2000" b="1" dirty="0" smtClean="0">
                <a:solidFill>
                  <a:srgbClr val="C00000"/>
                </a:solidFill>
                <a:latin typeface="+mj-lt"/>
              </a:rPr>
              <a:t>funzionamento</a:t>
            </a:r>
            <a:r>
              <a:rPr lang="it-IT" sz="2000" b="1" dirty="0" smtClean="0">
                <a:solidFill>
                  <a:srgbClr val="4D4D4D"/>
                </a:solidFill>
                <a:latin typeface="+mj-lt"/>
              </a:rPr>
              <a:t> rispetto alla letteratura specifica dell’autismo, disabilità intellettiva, disturbo del linguaggio, ADHD, difficoltà motorie, … e quanto invece deriva dal </a:t>
            </a:r>
            <a:r>
              <a:rPr lang="it-IT" sz="2000" b="1" dirty="0" smtClean="0">
                <a:solidFill>
                  <a:srgbClr val="C00000"/>
                </a:solidFill>
                <a:latin typeface="+mj-lt"/>
              </a:rPr>
              <a:t>modo</a:t>
            </a:r>
            <a:r>
              <a:rPr lang="it-IT" sz="2000" b="1" dirty="0" smtClean="0">
                <a:solidFill>
                  <a:srgbClr val="4D4D4D"/>
                </a:solidFill>
                <a:latin typeface="+mj-lt"/>
              </a:rPr>
              <a:t> in cui i </a:t>
            </a:r>
            <a:r>
              <a:rPr lang="it-IT" sz="2000" b="1" dirty="0" smtClean="0">
                <a:solidFill>
                  <a:srgbClr val="C00000"/>
                </a:solidFill>
                <a:latin typeface="+mj-lt"/>
              </a:rPr>
              <a:t>contesti</a:t>
            </a:r>
            <a:r>
              <a:rPr lang="it-IT" sz="2000" b="1" dirty="0" smtClean="0">
                <a:solidFill>
                  <a:srgbClr val="4D4D4D"/>
                </a:solidFill>
                <a:latin typeface="+mj-lt"/>
              </a:rPr>
              <a:t> sono </a:t>
            </a:r>
            <a:r>
              <a:rPr lang="it-IT" sz="2000" b="1" dirty="0" smtClean="0">
                <a:solidFill>
                  <a:srgbClr val="C00000"/>
                </a:solidFill>
                <a:latin typeface="+mj-lt"/>
              </a:rPr>
              <a:t>organizzati</a:t>
            </a:r>
            <a:r>
              <a:rPr lang="it-IT" sz="2000" b="1" dirty="0" smtClean="0">
                <a:solidFill>
                  <a:srgbClr val="4D4D4D"/>
                </a:solidFill>
                <a:latin typeface="+mj-lt"/>
              </a:rPr>
              <a:t> e </a:t>
            </a:r>
            <a:r>
              <a:rPr lang="it-IT" sz="2000" b="1" dirty="0" err="1" smtClean="0">
                <a:solidFill>
                  <a:srgbClr val="C00000"/>
                </a:solidFill>
                <a:latin typeface="+mj-lt"/>
              </a:rPr>
              <a:t>pre</a:t>
            </a:r>
            <a:r>
              <a:rPr lang="it-IT" sz="2000" b="1" dirty="0" smtClean="0">
                <a:solidFill>
                  <a:srgbClr val="C00000"/>
                </a:solidFill>
                <a:latin typeface="+mj-lt"/>
              </a:rPr>
              <a:t> – disposti a interagire con le sue caratteristiche tipiche e atipiche (= eterogeneità) di questo funzionamento?</a:t>
            </a:r>
          </a:p>
          <a:p>
            <a:pPr algn="ctr"/>
            <a:r>
              <a:rPr lang="it-IT" sz="3200" dirty="0" smtClean="0">
                <a:solidFill>
                  <a:srgbClr val="4D4D4D"/>
                </a:solidFill>
              </a:rPr>
              <a:t> </a:t>
            </a:r>
            <a:endParaRPr lang="it-IT" sz="3200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3038" y="2600324"/>
            <a:ext cx="6690768" cy="22503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Ovale 5"/>
          <p:cNvSpPr/>
          <p:nvPr/>
        </p:nvSpPr>
        <p:spPr>
          <a:xfrm>
            <a:off x="7402287" y="4153988"/>
            <a:ext cx="757645" cy="418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rgbClr val="4D4D4D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 flipV="1">
            <a:off x="3927566" y="3640183"/>
            <a:ext cx="3257005" cy="3483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Ovale 4"/>
          <p:cNvSpPr/>
          <p:nvPr/>
        </p:nvSpPr>
        <p:spPr>
          <a:xfrm>
            <a:off x="7454538" y="1367246"/>
            <a:ext cx="757645" cy="418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rgbClr val="4D4D4D"/>
                </a:solidFill>
              </a:rPr>
              <a:t>es</a:t>
            </a:r>
            <a:endParaRPr lang="it-IT" b="1" dirty="0">
              <a:solidFill>
                <a:srgbClr val="4D4D4D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010194" y="1336765"/>
            <a:ext cx="7289074" cy="4097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4D4D4D"/>
                </a:solidFill>
                <a:latin typeface="+mj-lt"/>
              </a:rPr>
              <a:t>Elementi desunti dal Profilo di Funzionamento o dalla Diagnosi Funzionale, se non disponibile</a:t>
            </a:r>
          </a:p>
          <a:p>
            <a:pPr algn="ctr"/>
            <a:endParaRPr lang="it-IT" b="1" dirty="0" smtClean="0">
              <a:solidFill>
                <a:srgbClr val="4D4D4D"/>
              </a:solidFill>
              <a:latin typeface="+mj-lt"/>
            </a:endParaRPr>
          </a:p>
          <a:p>
            <a:pPr algn="ctr"/>
            <a:endParaRPr lang="it-IT" b="1" dirty="0" smtClean="0">
              <a:solidFill>
                <a:srgbClr val="4D4D4D"/>
              </a:solidFill>
              <a:latin typeface="+mj-lt"/>
            </a:endParaRPr>
          </a:p>
          <a:p>
            <a:r>
              <a:rPr lang="it-IT" sz="2000" dirty="0" smtClean="0">
                <a:solidFill>
                  <a:srgbClr val="C00000"/>
                </a:solidFill>
                <a:latin typeface="+mj-lt"/>
              </a:rPr>
              <a:t>Ritardo mentale grave, malformazione cerebrale, ritardo del linguaggio, difficoltà nell’organizzazione spazio – temporale,  disturbo oppositivo provocatorio.</a:t>
            </a:r>
            <a:r>
              <a:rPr lang="it-IT" sz="2000" b="1" dirty="0" smtClean="0">
                <a:solidFill>
                  <a:srgbClr val="4D4D4D"/>
                </a:solidFill>
                <a:latin typeface="+mj-lt"/>
              </a:rPr>
              <a:t> </a:t>
            </a:r>
          </a:p>
          <a:p>
            <a:endParaRPr lang="it-IT" sz="1400" b="1" dirty="0" smtClean="0">
              <a:solidFill>
                <a:srgbClr val="4D4D4D"/>
              </a:solidFill>
              <a:latin typeface="+mj-lt"/>
            </a:endParaRPr>
          </a:p>
          <a:p>
            <a:r>
              <a:rPr lang="it-IT" b="1" dirty="0" smtClean="0">
                <a:solidFill>
                  <a:schemeClr val="tx1"/>
                </a:solidFill>
                <a:latin typeface="+mj-lt"/>
              </a:rPr>
              <a:t>Sono indicate tutte e quattro le dimensioni per le quali si definisce il PEI</a:t>
            </a:r>
            <a:r>
              <a:rPr lang="it-IT" dirty="0" smtClean="0">
                <a:solidFill>
                  <a:srgbClr val="4D4D4D"/>
                </a:solidFill>
                <a:latin typeface="+mj-lt"/>
              </a:rPr>
              <a:t> </a:t>
            </a:r>
            <a:endParaRPr lang="it-IT" b="1" dirty="0">
              <a:solidFill>
                <a:srgbClr val="4D4D4D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rita bartolini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801188" y="809896"/>
            <a:ext cx="7541623" cy="44587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600" b="1" dirty="0" smtClean="0">
                <a:solidFill>
                  <a:srgbClr val="4D4D4D"/>
                </a:solidFill>
              </a:rPr>
              <a:t>Osservazioni sull’alunno per progettare gli interventi di sostegno didattico mettendo in evidenza i </a:t>
            </a:r>
            <a:r>
              <a:rPr lang="it-IT" sz="1600" b="1" u="sng" dirty="0" smtClean="0">
                <a:solidFill>
                  <a:srgbClr val="C00000"/>
                </a:solidFill>
              </a:rPr>
              <a:t>punti di forza </a:t>
            </a:r>
            <a:r>
              <a:rPr lang="it-IT" sz="1600" b="1" dirty="0" smtClean="0">
                <a:solidFill>
                  <a:srgbClr val="4D4D4D"/>
                </a:solidFill>
              </a:rPr>
              <a:t>sui quali costruire gli interventi educativi e didattici. Si procede lavorando sulle 4 dimensioni:</a:t>
            </a:r>
          </a:p>
          <a:p>
            <a:pPr algn="just"/>
            <a:endParaRPr lang="it-IT" sz="1600" b="1" dirty="0" smtClean="0">
              <a:solidFill>
                <a:srgbClr val="4D4D4D"/>
              </a:solidFill>
            </a:endParaRPr>
          </a:p>
          <a:p>
            <a:pPr marL="342900" indent="-342900" algn="just">
              <a:buAutoNum type="alphaLcPeriod"/>
            </a:pPr>
            <a:r>
              <a:rPr lang="it-IT" sz="1600" b="1" dirty="0" smtClean="0">
                <a:solidFill>
                  <a:schemeClr val="tx1"/>
                </a:solidFill>
              </a:rPr>
              <a:t>Dimensione della relazione, dell’interazione e della socializzazione</a:t>
            </a:r>
          </a:p>
          <a:p>
            <a:pPr marL="342900" indent="-342900" algn="just"/>
            <a:r>
              <a:rPr lang="it-IT" sz="1600" b="1" u="sng" dirty="0" smtClean="0">
                <a:solidFill>
                  <a:srgbClr val="C00000"/>
                </a:solidFill>
              </a:rPr>
              <a:t>Disponibile e attivo nel dialogo usando le due lingue di appartenenza: italiano e spagnolo. </a:t>
            </a:r>
            <a:r>
              <a:rPr lang="it-IT" sz="1600" b="1" dirty="0" smtClean="0">
                <a:solidFill>
                  <a:schemeClr val="tx1"/>
                </a:solidFill>
              </a:rPr>
              <a:t>Interagisce con i compagni della classe e di altre classi. Le richieste sono soprattutto di tipo personale , non necessariamente adeguate al contesto scolastico. Fattori personali extrascolastici agiscono sull’emotività e rendono difficile la gestione in rapporto alle regole scolastiche.</a:t>
            </a:r>
          </a:p>
          <a:p>
            <a:pPr marL="342900" indent="-342900" algn="just"/>
            <a:r>
              <a:rPr lang="it-IT" sz="1600" b="1" dirty="0" smtClean="0">
                <a:solidFill>
                  <a:schemeClr val="tx1"/>
                </a:solidFill>
              </a:rPr>
              <a:t>b. (</a:t>
            </a:r>
            <a:r>
              <a:rPr lang="it-IT" sz="1600" b="1" dirty="0" err="1" smtClean="0">
                <a:solidFill>
                  <a:schemeClr val="tx1"/>
                </a:solidFill>
              </a:rPr>
              <a:t>……</a:t>
            </a:r>
            <a:r>
              <a:rPr lang="it-IT" sz="16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algn="just"/>
            <a:r>
              <a:rPr lang="it-IT" sz="1600" b="1" dirty="0" smtClean="0">
                <a:solidFill>
                  <a:schemeClr val="tx1"/>
                </a:solidFill>
              </a:rPr>
              <a:t>c. (</a:t>
            </a:r>
            <a:r>
              <a:rPr lang="it-IT" sz="1600" b="1" dirty="0" err="1" smtClean="0">
                <a:solidFill>
                  <a:schemeClr val="tx1"/>
                </a:solidFill>
              </a:rPr>
              <a:t>……</a:t>
            </a:r>
            <a:r>
              <a:rPr lang="it-IT" sz="16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algn="just">
              <a:buAutoNum type="alphaLcPeriod" startAt="4"/>
            </a:pPr>
            <a:r>
              <a:rPr lang="it-IT" sz="1600" b="1" dirty="0" smtClean="0">
                <a:solidFill>
                  <a:schemeClr val="tx1"/>
                </a:solidFill>
              </a:rPr>
              <a:t>Dimensione cognitiva, neuropsicologica e dell’apprendimento</a:t>
            </a:r>
          </a:p>
          <a:p>
            <a:pPr marL="342900" indent="-342900" algn="just"/>
            <a:r>
              <a:rPr lang="it-IT" sz="1600" b="1" u="sng" dirty="0" smtClean="0">
                <a:solidFill>
                  <a:srgbClr val="C00000"/>
                </a:solidFill>
              </a:rPr>
              <a:t>Si è rilevato un miglioramento nel conservare sia a breve che a lungo termine i contenuti legati ai rinforzi positivi.</a:t>
            </a:r>
            <a:r>
              <a:rPr lang="it-IT" sz="1600" b="1" dirty="0" smtClean="0">
                <a:solidFill>
                  <a:schemeClr val="tx1"/>
                </a:solidFill>
              </a:rPr>
              <a:t> </a:t>
            </a:r>
            <a:r>
              <a:rPr lang="it-IT" sz="1600" b="1" u="sng" dirty="0" smtClean="0">
                <a:solidFill>
                  <a:srgbClr val="C00000"/>
                </a:solidFill>
              </a:rPr>
              <a:t>Il canale visivo appare prevalente nelle discipline linguistiche. È molto interessato alla musica. Si  osserva la possibilità di espandere la comprensione dei fatti numerici.</a:t>
            </a:r>
          </a:p>
          <a:p>
            <a:pPr algn="just"/>
            <a:endParaRPr lang="it-IT" sz="1600" dirty="0">
              <a:solidFill>
                <a:srgbClr val="4D4D4D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6148251" y="4937760"/>
            <a:ext cx="2177143" cy="9318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4D4D4D"/>
                </a:solidFill>
              </a:rPr>
              <a:t>Osserviamo e mettiamo in evidenza i punti di forza</a:t>
            </a:r>
            <a:endParaRPr lang="it-IT" sz="1400" b="1" dirty="0">
              <a:solidFill>
                <a:srgbClr val="4D4D4D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8046721" y="1410789"/>
            <a:ext cx="757645" cy="418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rgbClr val="4D4D4D"/>
                </a:solidFill>
              </a:rPr>
              <a:t>es</a:t>
            </a:r>
            <a:endParaRPr lang="it-IT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808</TotalTime>
  <Words>1630</Words>
  <Application>Microsoft Office PowerPoint</Application>
  <PresentationFormat>Presentazione su schermo (4:3)</PresentationFormat>
  <Paragraphs>289</Paragraphs>
  <Slides>20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8" baseType="lpstr">
      <vt:lpstr>Arial</vt:lpstr>
      <vt:lpstr>Brush Script MT</vt:lpstr>
      <vt:lpstr>Calibri</vt:lpstr>
      <vt:lpstr>Constantia</vt:lpstr>
      <vt:lpstr>Franklin Gothic Book</vt:lpstr>
      <vt:lpstr>Rage Italic</vt:lpstr>
      <vt:lpstr>Wingdings</vt:lpstr>
      <vt:lpstr>Pushpin</vt:lpstr>
      <vt:lpstr>MOLTENO 5 OTTOBRE 2021 (secondaria I grado)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ESAME DI STATO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Utente</dc:creator>
  <cp:lastModifiedBy>Alessandra</cp:lastModifiedBy>
  <cp:revision>104</cp:revision>
  <dcterms:created xsi:type="dcterms:W3CDTF">2014-09-16T21:39:22Z</dcterms:created>
  <dcterms:modified xsi:type="dcterms:W3CDTF">2021-10-05T12:13:35Z</dcterms:modified>
</cp:coreProperties>
</file>