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334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EC5CA-F315-493E-83F4-CB87610B02CC}" type="datetimeFigureOut">
              <a:rPr lang="it-IT" smtClean="0"/>
              <a:pPr/>
              <a:t>05/10/2021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E41F-966C-44DD-BE91-7C3D9CAA90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34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729741-0A7F-4E58-917C-2D371E97E7EF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2479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B9B6D3-D3C4-45F2-9690-90E239F73F1E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0210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4E9A852-48D5-4917-A804-9C3FBEDC1471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A94-051B-4994-A9A0-FBE71BDBDE0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62D2-85D8-467C-A5E6-D4F637D19DA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0DEA-AEC8-4968-8A1F-1DE145D0050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D16A-A51F-4068-BD4A-7494758575B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887-33C7-480A-AD55-DC86FD228817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3F12-CB70-4517-B683-02B7AB97BD2B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8233-9E19-48CD-9B3B-C056AD1AE34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C819-853F-4A51-B1E6-F878F6BEF87B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A43755D-096A-4C54-B060-6AEC2804B9F3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61EBBDF-1D0E-4D43-975B-60086A0ECC49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3C1F3B3-5690-4943-B110-287DEE40984A}" type="datetime1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74126" y="2560320"/>
            <a:ext cx="5076056" cy="14246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MOLTENO</a:t>
            </a:r>
            <a:b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5 OTTOBRE 2021</a:t>
            </a:r>
            <a:b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(primaria)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001486" y="696685"/>
            <a:ext cx="7027817" cy="383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IL COMPORTAMENTO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97280" y="1410789"/>
            <a:ext cx="7071360" cy="4380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rgbClr val="4D4D4D"/>
                </a:solidFill>
              </a:rPr>
              <a:t>A = valutato in base agli stessi criteri adottati per la classe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B = valutato in base ai seguenti criteri personalizzati e indirizzati al raggiungimento dei seguenti obiettivi:</a:t>
            </a:r>
          </a:p>
          <a:p>
            <a:endParaRPr lang="it-IT" sz="2000" b="1" dirty="0" smtClean="0">
              <a:solidFill>
                <a:srgbClr val="FF0000"/>
              </a:solidFill>
            </a:endParaRPr>
          </a:p>
          <a:p>
            <a:r>
              <a:rPr lang="it-IT" sz="1600" dirty="0" smtClean="0">
                <a:solidFill>
                  <a:srgbClr val="4D4D4D"/>
                </a:solidFill>
              </a:rPr>
              <a:t>Criteri approvati e adottati dal Collegio Docenti (</a:t>
            </a:r>
            <a:r>
              <a:rPr lang="it-IT" sz="1600" dirty="0" err="1" smtClean="0">
                <a:solidFill>
                  <a:srgbClr val="4D4D4D"/>
                </a:solidFill>
              </a:rPr>
              <a:t>…………</a:t>
            </a:r>
            <a:r>
              <a:rPr lang="it-IT" sz="1600" dirty="0" smtClean="0">
                <a:solidFill>
                  <a:srgbClr val="4D4D4D"/>
                </a:solidFill>
              </a:rPr>
              <a:t>..) vengono applicate le seguenti personalizzazioni:</a:t>
            </a:r>
          </a:p>
          <a:p>
            <a:endParaRPr lang="it-IT" sz="1600" dirty="0" smtClean="0">
              <a:solidFill>
                <a:srgbClr val="4D4D4D"/>
              </a:solidFill>
            </a:endParaRPr>
          </a:p>
          <a:p>
            <a:r>
              <a:rPr lang="it-IT" sz="1600" b="1" dirty="0" smtClean="0">
                <a:solidFill>
                  <a:srgbClr val="4D4D4D"/>
                </a:solidFill>
              </a:rPr>
              <a:t>Rispetto</a:t>
            </a:r>
          </a:p>
          <a:p>
            <a:r>
              <a:rPr lang="it-IT" sz="1600" dirty="0" smtClean="0">
                <a:solidFill>
                  <a:srgbClr val="4D4D4D"/>
                </a:solidFill>
              </a:rPr>
              <a:t>.rispetto di sé e degli altri </a:t>
            </a:r>
            <a:r>
              <a:rPr lang="it-IT" sz="1600" b="1" dirty="0" smtClean="0">
                <a:solidFill>
                  <a:schemeClr val="tx1"/>
                </a:solidFill>
              </a:rPr>
              <a:t>&gt;</a:t>
            </a:r>
            <a:r>
              <a:rPr lang="it-IT" sz="1600" dirty="0" smtClean="0">
                <a:solidFill>
                  <a:srgbClr val="4D4D4D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riferendolo ai progressi  correlati alle strategie di autoregolazione e socializzazione</a:t>
            </a:r>
          </a:p>
          <a:p>
            <a:r>
              <a:rPr lang="it-IT" sz="1600" dirty="0" smtClean="0">
                <a:solidFill>
                  <a:srgbClr val="4D4D4D"/>
                </a:solidFill>
              </a:rPr>
              <a:t>.rispetto dell’ambiente e delle regole </a:t>
            </a:r>
            <a:r>
              <a:rPr lang="it-IT" sz="1600" b="1" dirty="0" smtClean="0">
                <a:solidFill>
                  <a:schemeClr val="tx1"/>
                </a:solidFill>
              </a:rPr>
              <a:t>&gt;</a:t>
            </a:r>
            <a:r>
              <a:rPr lang="it-IT" sz="1600" dirty="0" smtClean="0">
                <a:solidFill>
                  <a:srgbClr val="4D4D4D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riferendolo alla progressiva acquisizione di strategie di autoregolazione e  applicazione di routine</a:t>
            </a:r>
          </a:p>
          <a:p>
            <a:endParaRPr lang="it-IT" sz="1600" dirty="0" smtClean="0">
              <a:solidFill>
                <a:srgbClr val="4D4D4D"/>
              </a:solidFill>
            </a:endParaRPr>
          </a:p>
          <a:p>
            <a:r>
              <a:rPr lang="it-IT" sz="1600" b="1" dirty="0" smtClean="0">
                <a:solidFill>
                  <a:srgbClr val="4D4D4D"/>
                </a:solidFill>
              </a:rPr>
              <a:t>Partecipazione  </a:t>
            </a:r>
            <a:r>
              <a:rPr lang="it-IT" sz="1600" dirty="0" err="1" smtClean="0">
                <a:solidFill>
                  <a:srgbClr val="4D4D4D"/>
                </a:solidFill>
              </a:rPr>
              <a:t>…………………………………………</a:t>
            </a:r>
            <a:endParaRPr lang="it-IT" sz="1600" dirty="0" smtClean="0">
              <a:solidFill>
                <a:srgbClr val="4D4D4D"/>
              </a:solidFill>
            </a:endParaRPr>
          </a:p>
          <a:p>
            <a:endParaRPr lang="it-IT" sz="1600" dirty="0" smtClean="0">
              <a:solidFill>
                <a:srgbClr val="4D4D4D"/>
              </a:solidFill>
            </a:endParaRPr>
          </a:p>
          <a:p>
            <a:r>
              <a:rPr lang="it-IT" sz="1600" b="1" dirty="0" smtClean="0">
                <a:solidFill>
                  <a:srgbClr val="4D4D4D"/>
                </a:solidFill>
              </a:rPr>
              <a:t>Impegno</a:t>
            </a:r>
            <a:r>
              <a:rPr lang="it-IT" sz="1600" dirty="0" smtClean="0">
                <a:solidFill>
                  <a:srgbClr val="4D4D4D"/>
                </a:solidFill>
              </a:rPr>
              <a:t>  </a:t>
            </a:r>
            <a:r>
              <a:rPr lang="it-IT" sz="1600" dirty="0" err="1" smtClean="0">
                <a:solidFill>
                  <a:srgbClr val="4D4D4D"/>
                </a:solidFill>
              </a:rPr>
              <a:t>……………………………</a:t>
            </a:r>
            <a:endParaRPr lang="it-IT" sz="16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480457" y="1145176"/>
          <a:ext cx="6096000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54863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COMPETENZE IN CHIAVE EUROPEA</a:t>
                      </a:r>
                      <a:endParaRPr lang="it-IT" sz="12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COMPETENZE DAL PROFILO DELLO STUDENTE AL TERMINE DEL PRIMO CICLO </a:t>
                      </a:r>
                      <a:r>
                        <a:rPr lang="it-IT" sz="1200" dirty="0" err="1" smtClean="0"/>
                        <a:t>DI</a:t>
                      </a:r>
                      <a:r>
                        <a:rPr lang="it-IT" sz="1200" dirty="0" smtClean="0"/>
                        <a:t> ISTRUZIONE</a:t>
                      </a:r>
                      <a:r>
                        <a:rPr lang="it-IT" sz="1200" baseline="0" dirty="0" smtClean="0"/>
                        <a:t> </a:t>
                      </a:r>
                      <a:endParaRPr lang="it-IT" sz="1200" dirty="0">
                        <a:solidFill>
                          <a:srgbClr val="4D4D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853440" y="1820091"/>
            <a:ext cx="7141029" cy="3927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rgbClr val="4D4D4D"/>
                </a:solidFill>
              </a:rPr>
              <a:t>NOTE ESPLICATIVE: </a:t>
            </a:r>
          </a:p>
          <a:p>
            <a:endParaRPr lang="it-IT" sz="2000" b="1" dirty="0" smtClean="0">
              <a:solidFill>
                <a:srgbClr val="4D4D4D"/>
              </a:solidFill>
            </a:endParaRPr>
          </a:p>
          <a:p>
            <a:r>
              <a:rPr lang="it-IT" sz="2000" b="1" u="sng" dirty="0" smtClean="0">
                <a:solidFill>
                  <a:srgbClr val="4D4D4D"/>
                </a:solidFill>
              </a:rPr>
              <a:t>Comunicazione nella madrelingua </a:t>
            </a:r>
            <a:r>
              <a:rPr lang="it-IT" sz="2000" dirty="0" smtClean="0">
                <a:solidFill>
                  <a:srgbClr val="4D4D4D"/>
                </a:solidFill>
              </a:rPr>
              <a:t>o lingua di istruzione</a:t>
            </a:r>
          </a:p>
          <a:p>
            <a:r>
              <a:rPr lang="it-IT" sz="2000" dirty="0" smtClean="0">
                <a:solidFill>
                  <a:srgbClr val="4D4D4D"/>
                </a:solidFill>
              </a:rPr>
              <a:t>Possiede una padronanza nella lingua italiana che gli consente di comprendere e produrre enunciati e testi </a:t>
            </a:r>
            <a:r>
              <a:rPr lang="it-IT" sz="2000" dirty="0" smtClean="0">
                <a:solidFill>
                  <a:srgbClr val="FF0000"/>
                </a:solidFill>
              </a:rPr>
              <a:t>riferiti alla propria esperienza personale,</a:t>
            </a:r>
            <a:r>
              <a:rPr lang="it-IT" sz="2000" dirty="0" smtClean="0">
                <a:solidFill>
                  <a:srgbClr val="4D4D4D"/>
                </a:solidFill>
              </a:rPr>
              <a:t> di </a:t>
            </a:r>
            <a:r>
              <a:rPr lang="it-IT" sz="2000" dirty="0" smtClean="0">
                <a:solidFill>
                  <a:srgbClr val="FF0000"/>
                </a:solidFill>
              </a:rPr>
              <a:t>esprimere le proprie idee</a:t>
            </a:r>
          </a:p>
          <a:p>
            <a:endParaRPr lang="it-IT" sz="2000" dirty="0" smtClean="0">
              <a:solidFill>
                <a:srgbClr val="4D4D4D"/>
              </a:solidFill>
            </a:endParaRPr>
          </a:p>
          <a:p>
            <a:r>
              <a:rPr lang="it-IT" sz="2000" b="1" u="sng" dirty="0" smtClean="0">
                <a:solidFill>
                  <a:srgbClr val="4D4D4D"/>
                </a:solidFill>
              </a:rPr>
              <a:t>Comunicazione nelle lingue straniere</a:t>
            </a:r>
          </a:p>
          <a:p>
            <a:r>
              <a:rPr lang="it-IT" sz="2000" dirty="0" smtClean="0">
                <a:solidFill>
                  <a:srgbClr val="4D4D4D"/>
                </a:solidFill>
              </a:rPr>
              <a:t>È in grado di esprimersi in lingua inglese per </a:t>
            </a:r>
            <a:r>
              <a:rPr lang="it-IT" sz="2000" dirty="0" smtClean="0">
                <a:solidFill>
                  <a:srgbClr val="FF0000"/>
                </a:solidFill>
              </a:rPr>
              <a:t>salutare</a:t>
            </a:r>
            <a:r>
              <a:rPr lang="it-IT" sz="2000" dirty="0" smtClean="0">
                <a:solidFill>
                  <a:srgbClr val="4D4D4D"/>
                </a:solidFill>
              </a:rPr>
              <a:t> e </a:t>
            </a:r>
            <a:r>
              <a:rPr lang="it-IT" sz="2000" dirty="0" smtClean="0">
                <a:solidFill>
                  <a:srgbClr val="FF0000"/>
                </a:solidFill>
              </a:rPr>
              <a:t>presentarsi</a:t>
            </a:r>
            <a:r>
              <a:rPr lang="it-IT" sz="2000" dirty="0" smtClean="0">
                <a:solidFill>
                  <a:srgbClr val="4D4D4D"/>
                </a:solidFill>
              </a:rPr>
              <a:t> (livello </a:t>
            </a:r>
            <a:r>
              <a:rPr lang="it-IT" sz="2000" dirty="0" err="1" smtClean="0">
                <a:solidFill>
                  <a:srgbClr val="4D4D4D"/>
                </a:solidFill>
              </a:rPr>
              <a:t>pre-A</a:t>
            </a:r>
            <a:r>
              <a:rPr lang="it-IT" sz="2000" dirty="0" smtClean="0">
                <a:solidFill>
                  <a:srgbClr val="4D4D4D"/>
                </a:solidFill>
              </a:rPr>
              <a:t>) e di riconoscere alcuni vocaboli che riguardano la vita quotidiana </a:t>
            </a:r>
            <a:r>
              <a:rPr lang="it-IT" sz="2000" dirty="0" smtClean="0">
                <a:solidFill>
                  <a:srgbClr val="FF0000"/>
                </a:solidFill>
              </a:rPr>
              <a:t>a casa e a scuola</a:t>
            </a:r>
            <a:endParaRPr lang="it-IT" sz="2000" dirty="0">
              <a:solidFill>
                <a:srgbClr val="4D4D4D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184366" y="679269"/>
            <a:ext cx="6775268" cy="296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4D4D4D"/>
                </a:solidFill>
              </a:rPr>
              <a:t>IN USCITA</a:t>
            </a:r>
            <a:endParaRPr lang="it-IT" sz="28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auto">
          <a:xfrm>
            <a:off x="1043608" y="188640"/>
            <a:ext cx="7920880" cy="648072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CRITERI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DI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VALUTAZIONE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sng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Le dimensioni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(dell’apprendimento)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contenute nelle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Linee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Guida: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solidFill>
                  <a:schemeClr val="tx1">
                    <a:lumMod val="50000"/>
                  </a:schemeClr>
                </a:solidFill>
              </a:rPr>
              <a:t>1-autonomia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2-tipologia della situazione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solidFill>
                  <a:schemeClr val="tx1">
                    <a:lumMod val="50000"/>
                  </a:schemeClr>
                </a:solidFill>
              </a:rPr>
              <a:t>3-risorse mobilitate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4-continuità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Sono adeguate per descrivere i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livelli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di apprendimento di studenti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on disabilità anche grave. Il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tutto modulato secondo quanto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revisto nel PEI </a:t>
            </a:r>
            <a:endParaRPr lang="it-IT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Ogni istituzione scolastica può modificare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e/o integrare le dimensioni p</a:t>
            </a: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er meglio rispondere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alla descrizione di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alunni/alunne</a:t>
            </a:r>
            <a:endParaRPr kumimoji="0" lang="it-IT" sz="1600" i="0" u="none" strike="noStrike" cap="none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261257" y="583514"/>
            <a:ext cx="8712968" cy="561662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sng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Dimensione dell’autonomia</a:t>
            </a:r>
            <a:r>
              <a:rPr kumimoji="0" lang="it-IT" sz="16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: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l’alunno mostra la manifestazione di apprendimento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descritto in un obiettivo specifico. L’attività dell’alunno è ritenuta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otalmente autonoma quando non è previsto nessun intervento diretto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da parte del docente.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u="sng" dirty="0" smtClean="0">
                <a:solidFill>
                  <a:srgbClr val="C00000"/>
                </a:solidFill>
              </a:rPr>
              <a:t>Dimensione tipologia della situazione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all’interno della quale l’alunno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dimostra di avere raggiunto l’obiettivo, nota (quella presentata dal docente? Quella più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olte presentata? Proposte fatte in modalità simili? Non nota (introdotta per la prima volta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senza specifiche indicazioni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u="sng" dirty="0" smtClean="0">
                <a:solidFill>
                  <a:srgbClr val="C00000"/>
                </a:solidFill>
              </a:rPr>
              <a:t>Dimensione delle risorse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mobilitate per portare a termine il compito.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usa risorse predisposte dal docente?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r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icorre a risorse reperite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personalmente nel contesto o già acquisite in contesti formali informali?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Dimensione della continuità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nella manifestazione dell’apprendimento.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Per continuità intendiamo quando un apprendimento è messo in azione più volte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tutte le volte che risulta necessario. Se l’apprendimento si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mostra sporadicamente, allora non vi è continuità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23528" y="620688"/>
            <a:ext cx="8424936" cy="532859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Livello avanzato </a:t>
            </a: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= porta a termine compiti in situazioni note e non note,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mobilita risorse fornite dal docente o reperite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altrove, in modo autonomo e con continuità</a:t>
            </a: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kumimoji="0" lang="it-IT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Livello intermedio </a:t>
            </a: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= porta a termine compiti in situazioni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note in modo autonomo e continuo; risolve compiti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n situazioni non note utilizzando risorse fornite dal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docente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o reperite altrove, anche se in modo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discontinuo e non del tutto autonomo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Livello base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= porta a termine compiti solo in situazioni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kumimoji="0" lang="it-IT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ote</a:t>
            </a: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e utilizzando le risorse fornite dal docente, sia in modo autonomo,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6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ma discontinuo,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sia in modo non autonomo, ma con continuità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1600" b="1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via di prima acquisizione 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= porta a termine compiti solo in situazioni note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e unicamente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con il supporto del docente e di risorse fornite appositamente.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200" i="0" u="none" strike="noStrike" cap="none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20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  </a:t>
            </a:r>
            <a:endParaRPr kumimoji="0" lang="it-IT" sz="120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auto">
          <a:xfrm>
            <a:off x="0" y="332656"/>
            <a:ext cx="8496944" cy="554461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Riferimento normativo: O.M. 172/2020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Art. 4 – Valutazione degli apprendimenti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degli alunni con disabilità e con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disturbi specifici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dell’apprendimento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“La valutazione delle alunne e degli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it-IT" sz="1600" baseline="0" dirty="0" smtClean="0">
                <a:solidFill>
                  <a:schemeClr val="tx1">
                    <a:lumMod val="50000"/>
                  </a:schemeClr>
                </a:solidFill>
              </a:rPr>
              <a:t>lunni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 con disabilità certificata è correlata agli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biettivi individuali nel PEI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predisposto ai sensi del D. L. vo 13.04.2017, </a:t>
            </a:r>
            <a:r>
              <a:rPr lang="it-IT" sz="1600" dirty="0" err="1" smtClean="0">
                <a:solidFill>
                  <a:schemeClr val="tx1">
                    <a:lumMod val="50000"/>
                  </a:schemeClr>
                </a:solidFill>
              </a:rPr>
              <a:t>n°</a:t>
            </a:r>
            <a:r>
              <a:rPr lang="it-IT" sz="1600" dirty="0" smtClean="0">
                <a:solidFill>
                  <a:schemeClr val="tx1">
                    <a:lumMod val="50000"/>
                  </a:schemeClr>
                </a:solidFill>
              </a:rPr>
              <a:t> 66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auto">
          <a:xfrm>
            <a:off x="1222201" y="645123"/>
            <a:ext cx="5709822" cy="23042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LA VALUTAZIONE PER GLI ALUNNI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chemeClr val="tx1">
                    <a:lumMod val="50000"/>
                  </a:schemeClr>
                </a:solidFill>
              </a:rPr>
              <a:t>CON CERTIFICAZIONE È ESPRESSA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CON </a:t>
            </a:r>
            <a:r>
              <a:rPr kumimoji="0" lang="it-IT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GIUDIZI DESCRITTIVI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COERENTI CON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chemeClr val="tx1">
                    <a:lumMod val="50000"/>
                  </a:schemeClr>
                </a:solidFill>
              </a:rPr>
              <a:t>GLI OBIETTIVI INDIVIDUATI NEL PEI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1454331" y="3128230"/>
            <a:ext cx="6853646" cy="23042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LA NORMATIVA</a:t>
            </a:r>
            <a:r>
              <a:rPr kumimoji="0" lang="it-IT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 VIGENTE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aseline="0" dirty="0" smtClean="0">
                <a:solidFill>
                  <a:schemeClr val="tx1">
                    <a:lumMod val="50000"/>
                  </a:schemeClr>
                </a:solidFill>
              </a:rPr>
              <a:t>RICHIEDE</a:t>
            </a: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 UNA SEMPRE PIÙ RAFFINATA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PERSONALIZZAZIONE PER TUTTI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GLI ALUNNI, A MAGGIOR RAGIONE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PER</a:t>
            </a:r>
            <a:r>
              <a:rPr kumimoji="0" lang="it-IT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 GLI ALUNNI CON DISABILITÀ</a:t>
            </a: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PER LORO LA FLESSIBILITÀ DESCRITTIVA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SARÀ MASSIMA AL FINE </a:t>
            </a:r>
            <a:r>
              <a:rPr lang="it-IT" dirty="0" err="1" smtClean="0">
                <a:solidFill>
                  <a:schemeClr val="tx1">
                    <a:lumMod val="50000"/>
                  </a:schemeClr>
                </a:solidFill>
              </a:rPr>
              <a:t>DI</a:t>
            </a:r>
            <a:r>
              <a:rPr lang="it-IT" dirty="0" smtClean="0">
                <a:solidFill>
                  <a:schemeClr val="tx1">
                    <a:lumMod val="50000"/>
                  </a:schemeClr>
                </a:solidFill>
              </a:rPr>
              <a:t> DESCRIVERE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AL MEGLIO I PROCESSI IN BASE AL PEI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1219200" y="836712"/>
            <a:ext cx="6984274" cy="40324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</a:rPr>
              <a:t>COME POSSIAMO ADATTARE I GIUDIZI DESCRITTIVI PARTENDO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 smtClean="0">
                <a:solidFill>
                  <a:srgbClr val="4D4D4D"/>
                </a:solidFill>
                <a:latin typeface="Arial" charset="0"/>
              </a:rPr>
              <a:t>D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</a:rPr>
              <a:t>ALLE DIMENSIONI CHE DESCRIVONO L’APPRENDIMENTO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dirty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dirty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baseline="0" dirty="0" smtClean="0">
                <a:solidFill>
                  <a:srgbClr val="4D4D4D"/>
                </a:solidFill>
              </a:rPr>
              <a:t>1 - autonomia = </a:t>
            </a:r>
            <a:r>
              <a:rPr lang="it-IT" sz="1600" b="1" baseline="0" dirty="0" smtClean="0">
                <a:solidFill>
                  <a:srgbClr val="FF0000"/>
                </a:solidFill>
              </a:rPr>
              <a:t>quale/quanto bisogno di sostegno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baseline="0" dirty="0" smtClean="0">
              <a:solidFill>
                <a:srgbClr val="4D4D4D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</a:rPr>
              <a:t>2 - tipologia situazione (nota/non nota) = 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generalizzazione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dirty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baseline="0" dirty="0" smtClean="0">
                <a:solidFill>
                  <a:srgbClr val="4D4D4D"/>
                </a:solidFill>
              </a:rPr>
              <a:t>3 -</a:t>
            </a:r>
            <a:r>
              <a:rPr lang="it-IT" sz="1600" b="1" dirty="0" smtClean="0">
                <a:solidFill>
                  <a:srgbClr val="4D4D4D"/>
                </a:solidFill>
              </a:rPr>
              <a:t> risorse mobilitate per portare a termine il compito = </a:t>
            </a:r>
            <a:r>
              <a:rPr lang="it-IT" sz="1600" b="1" dirty="0" smtClean="0">
                <a:solidFill>
                  <a:srgbClr val="FF0000"/>
                </a:solidFill>
              </a:rPr>
              <a:t>idem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dirty="0" smtClean="0">
              <a:solidFill>
                <a:srgbClr val="4D4D4D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</a:rPr>
              <a:t>4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</a:rPr>
              <a:t> – continuità nella manifestazione dell’apprendimento = 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idem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62148" y="2725783"/>
          <a:ext cx="7445829" cy="199752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81943"/>
                <a:gridCol w="2481943"/>
                <a:gridCol w="2481943"/>
              </a:tblGrid>
              <a:tr h="740228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OBIETTIVI OGGETTO </a:t>
                      </a:r>
                      <a:r>
                        <a:rPr lang="it-IT" sz="1000" dirty="0" err="1" smtClean="0"/>
                        <a:t>DI</a:t>
                      </a:r>
                      <a:r>
                        <a:rPr lang="it-IT" sz="1000" dirty="0" smtClean="0"/>
                        <a:t> VALUTAZIONE DEL PERIODO:</a:t>
                      </a:r>
                      <a:r>
                        <a:rPr lang="it-IT" sz="1000" baseline="0" dirty="0" smtClean="0"/>
                        <a:t> </a:t>
                      </a:r>
                      <a:r>
                        <a:rPr lang="it-IT" sz="1000" baseline="0" dirty="0" err="1" smtClean="0"/>
                        <a:t>………………</a:t>
                      </a:r>
                      <a:r>
                        <a:rPr lang="it-IT" sz="1000" baseline="0" dirty="0" smtClean="0"/>
                        <a:t>..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 smtClean="0"/>
                        <a:t>LIVELLO RAGGIUNTO</a:t>
                      </a:r>
                      <a:endParaRPr lang="it-I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 smtClean="0"/>
                        <a:t>GIUDIZIO DESCRITTIVO</a:t>
                      </a:r>
                    </a:p>
                    <a:p>
                      <a:pPr algn="ctr"/>
                      <a:endParaRPr lang="it-IT" sz="1050" dirty="0" smtClean="0"/>
                    </a:p>
                    <a:p>
                      <a:pPr algn="ctr"/>
                      <a:endParaRPr lang="it-IT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Ascoltare e prendere in considerazione le </a:t>
                      </a:r>
                      <a:b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opinioni altrui.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it-IT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Partecipare alle attività di gruppo 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 smtClean="0"/>
                        <a:t>INTERMEDIO</a:t>
                      </a:r>
                      <a:endParaRPr lang="it-IT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L’alunno fa uso personale degli orientatori per  rispettare il suo turno,</a:t>
                      </a:r>
                      <a:r>
                        <a:rPr lang="it-IT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necessita di sollecitazione</a:t>
                      </a:r>
                      <a:endParaRPr lang="it-IT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L’alunno osserva le reazioni emotive dei compagni e spesso le sa riconoscere</a:t>
                      </a:r>
                    </a:p>
                    <a:p>
                      <a:pPr algn="ctr"/>
                      <a:endParaRPr lang="it-IT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1114697" y="1097280"/>
            <a:ext cx="6992983" cy="1071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VALUTAZIONE INTERMEDIA E FINALE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7106194" y="1341120"/>
            <a:ext cx="836024" cy="635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09893" y="2229395"/>
          <a:ext cx="7567752" cy="2398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22584"/>
                <a:gridCol w="2522584"/>
                <a:gridCol w="2522584"/>
              </a:tblGrid>
              <a:tr h="630880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OBIETTIVI OGGETTO </a:t>
                      </a:r>
                      <a:r>
                        <a:rPr lang="it-IT" sz="1000" dirty="0" err="1" smtClean="0"/>
                        <a:t>DI</a:t>
                      </a:r>
                      <a:r>
                        <a:rPr lang="it-IT" sz="1000" dirty="0" smtClean="0"/>
                        <a:t> VALUTAZIONE DEL PERIODO:</a:t>
                      </a:r>
                      <a:r>
                        <a:rPr lang="it-IT" sz="1000" baseline="0" dirty="0" smtClean="0"/>
                        <a:t> </a:t>
                      </a:r>
                      <a:r>
                        <a:rPr lang="it-IT" sz="1000" baseline="0" dirty="0" err="1" smtClean="0"/>
                        <a:t>………………</a:t>
                      </a:r>
                      <a:r>
                        <a:rPr lang="it-IT" sz="1000" baseline="0" dirty="0" smtClean="0"/>
                        <a:t>..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 smtClean="0"/>
                        <a:t>LIVELLO RAGGIUNTO</a:t>
                      </a:r>
                      <a:endParaRPr lang="it-I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 smtClean="0"/>
                        <a:t>GIUDIZIO DESCRITTIVO</a:t>
                      </a:r>
                    </a:p>
                    <a:p>
                      <a:pPr algn="ctr"/>
                      <a:endParaRPr lang="it-IT" sz="1050" dirty="0" smtClean="0"/>
                    </a:p>
                    <a:p>
                      <a:pPr algn="ctr"/>
                      <a:endParaRPr lang="it-IT" sz="1050" dirty="0"/>
                    </a:p>
                  </a:txBody>
                  <a:tcPr/>
                </a:tc>
              </a:tr>
              <a:tr h="1581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L’alunno sa individuare le informazioni utili per scegliere i passaggi risolutivi del problema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………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 smtClean="0"/>
                        <a:t>BASE</a:t>
                      </a:r>
                      <a:endParaRPr lang="it-IT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L’alunno riconosce le situazioni note</a:t>
                      </a:r>
                      <a:r>
                        <a:rPr lang="it-IT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le sa rappresentare con le sue risorse autonome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L’alunno applica la pianificazione a testi noti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L’alunno applica gli operatori in modo discontinuo utilizzando risorse fornite dal docente e/o in modo autonomo</a:t>
                      </a:r>
                      <a:endParaRPr lang="it-IT" sz="10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endParaRPr lang="it-IT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88274" y="888274"/>
            <a:ext cx="6992983" cy="1071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VALUTAZIONE INTERMEDIA E FINALE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114904" y="827313"/>
            <a:ext cx="1132114" cy="923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296</TotalTime>
  <Words>841</Words>
  <Application>Microsoft Office PowerPoint</Application>
  <PresentationFormat>Presentazione su schermo (4:3)</PresentationFormat>
  <Paragraphs>166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Brush Script MT</vt:lpstr>
      <vt:lpstr>Calibri</vt:lpstr>
      <vt:lpstr>Constantia</vt:lpstr>
      <vt:lpstr>Franklin Gothic Book</vt:lpstr>
      <vt:lpstr>Rage Italic</vt:lpstr>
      <vt:lpstr>Pushpin</vt:lpstr>
      <vt:lpstr>MOLTENO 5 OTTOBRE 2021 (primaria)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Utente</dc:creator>
  <cp:lastModifiedBy>Alessandra</cp:lastModifiedBy>
  <cp:revision>64</cp:revision>
  <dcterms:created xsi:type="dcterms:W3CDTF">2014-09-16T21:39:22Z</dcterms:created>
  <dcterms:modified xsi:type="dcterms:W3CDTF">2021-10-05T12:12:57Z</dcterms:modified>
</cp:coreProperties>
</file>