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metadata" ContentType="application/binary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40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</p:sldIdLst>
  <p:sldSz cx="12192000" cy="6858000"/>
  <p:notesSz cx="6858000" cy="9144000"/>
  <p:embeddedFontLst>
    <p:embeddedFont>
      <p:font typeface="Calibri" pitchFamily="34" charset="0"/>
      <p:regular r:id="rId41"/>
      <p:bold r:id="rId42"/>
      <p:italic r:id="rId43"/>
      <p:boldItalic r:id="rId44"/>
    </p:embeddedFont>
    <p:embeddedFont>
      <p:font typeface="Geo"/>
      <p:regular r:id="rId45"/>
      <p:italic r:id="rId46"/>
    </p:embeddedFont>
    <p:embeddedFont>
      <p:font typeface="Helvetica Neue" charset="0"/>
      <p:regular r:id="rId47"/>
      <p:bold r:id="rId48"/>
      <p:italic r:id="rId49"/>
      <p:boldItalic r:id="rId50"/>
    </p:embeddedFont>
    <p:embeddedFont>
      <p:font typeface="Bodoni" charset="0"/>
      <p:regular r:id="rId51"/>
      <p:bold r:id="rId52"/>
      <p:italic r:id="rId53"/>
      <p:boldItalic r:id="rId54"/>
    </p:embeddedFont>
    <p:embeddedFont>
      <p:font typeface="Arial Black" pitchFamily="34" charset="0"/>
      <p:bold r:id="rId55"/>
    </p:embeddedFont>
    <p:embeddedFont>
      <p:font typeface="Verdana" pitchFamily="34" charset="0"/>
      <p:regular r:id="rId56"/>
      <p:bold r:id="rId57"/>
      <p:italic r:id="rId58"/>
      <p:boldItalic r:id="rId59"/>
    </p:embeddedFont>
    <p:embeddedFont>
      <p:font typeface="Comic Sans MS" pitchFamily="66" charset="0"/>
      <p:regular r:id="rId60"/>
      <p:bold r:id="rId61"/>
      <p:italic r:id="rId62"/>
      <p:boldItalic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4" roundtripDataSignature="AMtx7mhliwbw9bGp+tx1v8jtRkploRrcC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433" y="120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openxmlformats.org/officeDocument/2006/relationships/font" Target="fonts/font23.fntdata"/><Relationship Id="rId68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66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61" Type="http://schemas.openxmlformats.org/officeDocument/2006/relationships/font" Target="fonts/font2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customschemas.google.com/relationships/presentationmetadata" Target="metadata"/><Relationship Id="rId8" Type="http://schemas.openxmlformats.org/officeDocument/2006/relationships/slide" Target="slides/slide5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67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‹N›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8" name="Google Shape;29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7" name="Google Shape;30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3" name="Google Shape;31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9" name="Google Shape;31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5" name="Google Shape;32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1" name="Google Shape;33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7" name="Google Shape;33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3" name="Google Shape;34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9" name="Google Shape;34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5" name="Google Shape;35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5" name="Google Shape;24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1" name="Google Shape;36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6" name="Google Shape;36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2" name="Google Shape;37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8" name="Google Shape;37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3" name="Google Shape;38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8" name="Google Shape;38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4" name="Google Shape;39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0" name="Google Shape;40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5" name="Google Shape;40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1" name="Google Shape;25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0" name="Google Shape;42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5" name="Google Shape;42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2" name="Google Shape;43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8" name="Google Shape;43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3" name="Google Shape;44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8" name="Google Shape;44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4" name="Google Shape;45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7" name="Google Shape;25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4" name="Google Shape;26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1" name="Google Shape;271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" name="Google Shape;27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9" name="Google Shape;27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4" name="Google Shape;28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3" name="Google Shape;29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8"/>
          <p:cNvSpPr txBox="1"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"/>
              <a:buNone/>
              <a:defRPr sz="6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8"/>
          <p:cNvSpPr txBox="1"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20"/>
              <a:buNone/>
              <a:defRPr sz="2400">
                <a:solidFill>
                  <a:schemeClr val="accent2"/>
                </a:solidFill>
              </a:defRPr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8"/>
          <p:cNvSpPr txBox="1">
            <a:spLocks noGrp="1"/>
          </p:cNvSpPr>
          <p:nvPr>
            <p:ph type="dt" idx="10"/>
          </p:nvPr>
        </p:nvSpPr>
        <p:spPr>
          <a:xfrm>
            <a:off x="253575" y="6505078"/>
            <a:ext cx="1026583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8"/>
          <p:cNvSpPr txBox="1">
            <a:spLocks noGrp="1"/>
          </p:cNvSpPr>
          <p:nvPr>
            <p:ph type="ftr" idx="11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8"/>
          <p:cNvSpPr txBox="1">
            <a:spLocks noGrp="1"/>
          </p:cNvSpPr>
          <p:nvPr>
            <p:ph type="sldNum" idx="12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3"/>
          <p:cNvSpPr txBox="1"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53"/>
          <p:cNvSpPr txBox="1">
            <a:spLocks noGrp="1"/>
          </p:cNvSpPr>
          <p:nvPr>
            <p:ph type="body" idx="1"/>
          </p:nvPr>
        </p:nvSpPr>
        <p:spPr>
          <a:xfrm rot="5400000">
            <a:off x="4837113" y="-1028700"/>
            <a:ext cx="4114800" cy="93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1pPr>
            <a:lvl2pPr marL="914400" lvl="1" indent="-32004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3pPr>
            <a:lvl4pPr marL="1828800" lvl="3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4pPr>
            <a:lvl5pPr marL="2286000" lvl="4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5pPr>
            <a:lvl6pPr marL="2743200" lvl="5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6pPr>
            <a:lvl7pPr marL="3200400" lvl="6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7pPr>
            <a:lvl8pPr marL="3657600" lvl="7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8pPr>
            <a:lvl9pPr marL="4114800" lvl="8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9pPr>
          </a:lstStyle>
          <a:p>
            <a:endParaRPr/>
          </a:p>
        </p:txBody>
      </p:sp>
      <p:sp>
        <p:nvSpPr>
          <p:cNvPr id="76" name="Google Shape;76;p53"/>
          <p:cNvSpPr txBox="1">
            <a:spLocks noGrp="1"/>
          </p:cNvSpPr>
          <p:nvPr>
            <p:ph type="dt" idx="10"/>
          </p:nvPr>
        </p:nvSpPr>
        <p:spPr>
          <a:xfrm>
            <a:off x="253575" y="6505078"/>
            <a:ext cx="1026583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3"/>
          <p:cNvSpPr txBox="1">
            <a:spLocks noGrp="1"/>
          </p:cNvSpPr>
          <p:nvPr>
            <p:ph type="ftr" idx="11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3"/>
          <p:cNvSpPr txBox="1">
            <a:spLocks noGrp="1"/>
          </p:cNvSpPr>
          <p:nvPr>
            <p:ph type="sldNum" idx="12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verticale e testo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4"/>
          <p:cNvSpPr txBox="1">
            <a:spLocks noGrp="1"/>
          </p:cNvSpPr>
          <p:nvPr>
            <p:ph type="title"/>
          </p:nvPr>
        </p:nvSpPr>
        <p:spPr>
          <a:xfrm rot="5400000">
            <a:off x="8017814" y="2152001"/>
            <a:ext cx="5410200" cy="1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54"/>
          <p:cNvSpPr txBox="1">
            <a:spLocks noGrp="1"/>
          </p:cNvSpPr>
          <p:nvPr>
            <p:ph type="body" idx="1"/>
          </p:nvPr>
        </p:nvSpPr>
        <p:spPr>
          <a:xfrm rot="5400000">
            <a:off x="3256107" y="-741506"/>
            <a:ext cx="5410200" cy="7502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1pPr>
            <a:lvl2pPr marL="914400" lvl="1" indent="-32004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3pPr>
            <a:lvl4pPr marL="1828800" lvl="3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4pPr>
            <a:lvl5pPr marL="2286000" lvl="4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5pPr>
            <a:lvl6pPr marL="2743200" lvl="5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6pPr>
            <a:lvl7pPr marL="3200400" lvl="6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7pPr>
            <a:lvl8pPr marL="3657600" lvl="7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8pPr>
            <a:lvl9pPr marL="4114800" lvl="8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9pPr>
          </a:lstStyle>
          <a:p>
            <a:endParaRPr/>
          </a:p>
        </p:txBody>
      </p:sp>
      <p:sp>
        <p:nvSpPr>
          <p:cNvPr id="82" name="Google Shape;82;p54"/>
          <p:cNvSpPr txBox="1">
            <a:spLocks noGrp="1"/>
          </p:cNvSpPr>
          <p:nvPr>
            <p:ph type="dt" idx="10"/>
          </p:nvPr>
        </p:nvSpPr>
        <p:spPr>
          <a:xfrm>
            <a:off x="253575" y="6505078"/>
            <a:ext cx="1026583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4"/>
          <p:cNvSpPr txBox="1">
            <a:spLocks noGrp="1"/>
          </p:cNvSpPr>
          <p:nvPr>
            <p:ph type="ftr" idx="11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4"/>
          <p:cNvSpPr txBox="1">
            <a:spLocks noGrp="1"/>
          </p:cNvSpPr>
          <p:nvPr>
            <p:ph type="sldNum" idx="12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5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0" name="Google Shape;100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5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5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5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9" name="Google Shape;119;p5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5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1" name="Google Shape;121;p5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6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7" name="Google Shape;137;p6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8" name="Google Shape;138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9"/>
          <p:cNvSpPr txBox="1"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9"/>
          <p:cNvSpPr txBox="1"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1pPr>
            <a:lvl2pPr marL="914400" lvl="1" indent="-32004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3pPr>
            <a:lvl4pPr marL="1828800" lvl="3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4pPr>
            <a:lvl5pPr marL="2286000" lvl="4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5pPr>
            <a:lvl6pPr marL="2743200" lvl="5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6pPr>
            <a:lvl7pPr marL="3200400" lvl="6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7pPr>
            <a:lvl8pPr marL="3657600" lvl="7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8pPr>
            <a:lvl9pPr marL="4114800" lvl="8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9pPr>
          </a:lstStyle>
          <a:p>
            <a:endParaRPr/>
          </a:p>
        </p:txBody>
      </p:sp>
      <p:sp>
        <p:nvSpPr>
          <p:cNvPr id="24" name="Google Shape;24;p39"/>
          <p:cNvSpPr txBox="1">
            <a:spLocks noGrp="1"/>
          </p:cNvSpPr>
          <p:nvPr>
            <p:ph type="dt" idx="10"/>
          </p:nvPr>
        </p:nvSpPr>
        <p:spPr>
          <a:xfrm>
            <a:off x="253575" y="6505078"/>
            <a:ext cx="1026583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9"/>
          <p:cNvSpPr txBox="1">
            <a:spLocks noGrp="1"/>
          </p:cNvSpPr>
          <p:nvPr>
            <p:ph type="ftr" idx="11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9"/>
          <p:cNvSpPr txBox="1">
            <a:spLocks noGrp="1"/>
          </p:cNvSpPr>
          <p:nvPr>
            <p:ph type="sldNum" idx="12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6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" name="Google Shape;144;p6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5" name="Google Shape;145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6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6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4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4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5" name="Google Shape;175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6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6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6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1" name="Google Shape;191;p6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2" name="Google Shape;192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6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6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8" name="Google Shape;198;p6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9" name="Google Shape;199;p6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0" name="Google Shape;200;p6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1" name="Google Shape;201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6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0"/>
          <p:cNvSpPr txBox="1"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0"/>
          <p:cNvSpPr txBox="1">
            <a:spLocks noGrp="1"/>
          </p:cNvSpPr>
          <p:nvPr>
            <p:ph type="body" idx="1"/>
          </p:nvPr>
        </p:nvSpPr>
        <p:spPr>
          <a:xfrm>
            <a:off x="2208213" y="1600200"/>
            <a:ext cx="4572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1pPr>
            <a:lvl2pPr marL="914400" lvl="1" indent="-32004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3pPr>
            <a:lvl4pPr marL="1828800" lvl="3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4pPr>
            <a:lvl5pPr marL="2286000" lvl="4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5pPr>
            <a:lvl6pPr marL="2743200" lvl="5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6pPr>
            <a:lvl7pPr marL="3200400" lvl="6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7pPr>
            <a:lvl8pPr marL="3657600" lvl="7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8pPr>
            <a:lvl9pPr marL="4114800" lvl="8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9pPr>
          </a:lstStyle>
          <a:p>
            <a:endParaRPr/>
          </a:p>
        </p:txBody>
      </p:sp>
      <p:sp>
        <p:nvSpPr>
          <p:cNvPr id="30" name="Google Shape;30;p40"/>
          <p:cNvSpPr txBox="1">
            <a:spLocks noGrp="1"/>
          </p:cNvSpPr>
          <p:nvPr>
            <p:ph type="body" idx="2"/>
          </p:nvPr>
        </p:nvSpPr>
        <p:spPr>
          <a:xfrm>
            <a:off x="7008813" y="1600200"/>
            <a:ext cx="4572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1pPr>
            <a:lvl2pPr marL="914400" lvl="1" indent="-32004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3pPr>
            <a:lvl4pPr marL="1828800" lvl="3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4pPr>
            <a:lvl5pPr marL="2286000" lvl="4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5pPr>
            <a:lvl6pPr marL="2743200" lvl="5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6pPr>
            <a:lvl7pPr marL="3200400" lvl="6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7pPr>
            <a:lvl8pPr marL="3657600" lvl="7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8pPr>
            <a:lvl9pPr marL="4114800" lvl="8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9pPr>
          </a:lstStyle>
          <a:p>
            <a:endParaRPr/>
          </a:p>
        </p:txBody>
      </p:sp>
      <p:sp>
        <p:nvSpPr>
          <p:cNvPr id="31" name="Google Shape;31;p40"/>
          <p:cNvSpPr txBox="1">
            <a:spLocks noGrp="1"/>
          </p:cNvSpPr>
          <p:nvPr>
            <p:ph type="dt" idx="10"/>
          </p:nvPr>
        </p:nvSpPr>
        <p:spPr>
          <a:xfrm>
            <a:off x="253575" y="6505078"/>
            <a:ext cx="1026583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0"/>
          <p:cNvSpPr txBox="1">
            <a:spLocks noGrp="1"/>
          </p:cNvSpPr>
          <p:nvPr>
            <p:ph type="ftr" idx="11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0"/>
          <p:cNvSpPr txBox="1">
            <a:spLocks noGrp="1"/>
          </p:cNvSpPr>
          <p:nvPr>
            <p:ph type="sldNum" idx="12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6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12" name="Google Shape;212;p6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3" name="Google Shape;213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7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9" name="Google Shape;219;p7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20" name="Google Shape;220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7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7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6" name="Google Shape;226;p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7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2" name="Google Shape;232;p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1"/>
          <p:cNvSpPr txBox="1"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1"/>
          <p:cNvSpPr txBox="1"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80"/>
              <a:buNone/>
              <a:defRPr sz="21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37" name="Google Shape;37;p41"/>
          <p:cNvSpPr txBox="1">
            <a:spLocks noGrp="1"/>
          </p:cNvSpPr>
          <p:nvPr>
            <p:ph type="body" idx="2"/>
          </p:nvPr>
        </p:nvSpPr>
        <p:spPr>
          <a:xfrm>
            <a:off x="2208213" y="2505075"/>
            <a:ext cx="4572000" cy="3337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1pPr>
            <a:lvl2pPr marL="914400" lvl="1" indent="-32004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3pPr>
            <a:lvl4pPr marL="1828800" lvl="3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4pPr>
            <a:lvl5pPr marL="2286000" lvl="4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5pPr>
            <a:lvl6pPr marL="2743200" lvl="5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6pPr>
            <a:lvl7pPr marL="3200400" lvl="6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7pPr>
            <a:lvl8pPr marL="3657600" lvl="7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8pPr>
            <a:lvl9pPr marL="4114800" lvl="8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9pPr>
          </a:lstStyle>
          <a:p>
            <a:endParaRPr/>
          </a:p>
        </p:txBody>
      </p:sp>
      <p:sp>
        <p:nvSpPr>
          <p:cNvPr id="38" name="Google Shape;38;p41"/>
          <p:cNvSpPr txBox="1">
            <a:spLocks noGrp="1"/>
          </p:cNvSpPr>
          <p:nvPr>
            <p:ph type="body" idx="3"/>
          </p:nvPr>
        </p:nvSpPr>
        <p:spPr>
          <a:xfrm>
            <a:off x="7008813" y="1600200"/>
            <a:ext cx="45720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80"/>
              <a:buNone/>
              <a:defRPr sz="21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41"/>
          <p:cNvSpPr txBox="1">
            <a:spLocks noGrp="1"/>
          </p:cNvSpPr>
          <p:nvPr>
            <p:ph type="body" idx="4"/>
          </p:nvPr>
        </p:nvSpPr>
        <p:spPr>
          <a:xfrm>
            <a:off x="7008813" y="2505075"/>
            <a:ext cx="4572000" cy="3337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1pPr>
            <a:lvl2pPr marL="914400" lvl="1" indent="-32004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3pPr>
            <a:lvl4pPr marL="1828800" lvl="3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4pPr>
            <a:lvl5pPr marL="2286000" lvl="4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5pPr>
            <a:lvl6pPr marL="2743200" lvl="5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6pPr>
            <a:lvl7pPr marL="3200400" lvl="6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7pPr>
            <a:lvl8pPr marL="3657600" lvl="7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8pPr>
            <a:lvl9pPr marL="4114800" lvl="8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9pPr>
          </a:lstStyle>
          <a:p>
            <a:endParaRPr/>
          </a:p>
        </p:txBody>
      </p:sp>
      <p:sp>
        <p:nvSpPr>
          <p:cNvPr id="40" name="Google Shape;40;p41"/>
          <p:cNvSpPr txBox="1">
            <a:spLocks noGrp="1"/>
          </p:cNvSpPr>
          <p:nvPr>
            <p:ph type="dt" idx="10"/>
          </p:nvPr>
        </p:nvSpPr>
        <p:spPr>
          <a:xfrm>
            <a:off x="253575" y="6505078"/>
            <a:ext cx="1026583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1"/>
          <p:cNvSpPr txBox="1">
            <a:spLocks noGrp="1"/>
          </p:cNvSpPr>
          <p:nvPr>
            <p:ph type="ftr" idx="11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1"/>
          <p:cNvSpPr txBox="1">
            <a:spLocks noGrp="1"/>
          </p:cNvSpPr>
          <p:nvPr>
            <p:ph type="sldNum" idx="12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2"/>
          <p:cNvSpPr txBox="1"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2"/>
          <p:cNvSpPr txBox="1">
            <a:spLocks noGrp="1"/>
          </p:cNvSpPr>
          <p:nvPr>
            <p:ph type="dt" idx="10"/>
          </p:nvPr>
        </p:nvSpPr>
        <p:spPr>
          <a:xfrm>
            <a:off x="253575" y="6505078"/>
            <a:ext cx="1026583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2"/>
          <p:cNvSpPr txBox="1">
            <a:spLocks noGrp="1"/>
          </p:cNvSpPr>
          <p:nvPr>
            <p:ph type="ftr" idx="11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2"/>
          <p:cNvSpPr txBox="1">
            <a:spLocks noGrp="1"/>
          </p:cNvSpPr>
          <p:nvPr>
            <p:ph type="sldNum" idx="12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3"/>
          <p:cNvSpPr txBox="1"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/>
              <a:buNone/>
              <a:defRPr sz="26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3"/>
          <p:cNvSpPr txBox="1">
            <a:spLocks noGrp="1"/>
          </p:cNvSpPr>
          <p:nvPr>
            <p:ph type="body" idx="1"/>
          </p:nvPr>
        </p:nvSpPr>
        <p:spPr>
          <a:xfrm>
            <a:off x="1293813" y="533400"/>
            <a:ext cx="68580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052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920"/>
              <a:buChar char="▪"/>
              <a:defRPr sz="2400"/>
            </a:lvl1pPr>
            <a:lvl2pPr marL="914400" lvl="1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 sz="2000"/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 sz="1800"/>
            </a:lvl3pPr>
            <a:lvl4pPr marL="1828800" lvl="3" indent="-3098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Char char="▪"/>
              <a:defRPr sz="1600"/>
            </a:lvl4pPr>
            <a:lvl5pPr marL="2286000" lvl="4" indent="-29972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20"/>
              <a:buChar char="▪"/>
              <a:defRPr sz="1400"/>
            </a:lvl5pPr>
            <a:lvl6pPr marL="2743200" lvl="5" indent="-29972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20"/>
              <a:buChar char="▪"/>
              <a:defRPr sz="1400"/>
            </a:lvl6pPr>
            <a:lvl7pPr marL="3200400" lvl="6" indent="-29972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20"/>
              <a:buChar char="▪"/>
              <a:defRPr sz="1400"/>
            </a:lvl7pPr>
            <a:lvl8pPr marL="3657600" lvl="7" indent="-29972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20"/>
              <a:buChar char="▪"/>
              <a:defRPr sz="1400"/>
            </a:lvl8pPr>
            <a:lvl9pPr marL="4114800" lvl="8" indent="-29972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20"/>
              <a:buChar char="▪"/>
              <a:defRPr sz="1400"/>
            </a:lvl9pPr>
          </a:lstStyle>
          <a:p>
            <a:endParaRPr/>
          </a:p>
        </p:txBody>
      </p:sp>
      <p:sp>
        <p:nvSpPr>
          <p:cNvPr id="51" name="Google Shape;51;p43"/>
          <p:cNvSpPr txBox="1">
            <a:spLocks noGrp="1"/>
          </p:cNvSpPr>
          <p:nvPr>
            <p:ph type="body" idx="2"/>
          </p:nvPr>
        </p:nvSpPr>
        <p:spPr>
          <a:xfrm>
            <a:off x="8837614" y="4583187"/>
            <a:ext cx="2743200" cy="1131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2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2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00"/>
            </a:lvl9pPr>
          </a:lstStyle>
          <a:p>
            <a:endParaRPr/>
          </a:p>
        </p:txBody>
      </p:sp>
      <p:sp>
        <p:nvSpPr>
          <p:cNvPr id="52" name="Google Shape;52;p43"/>
          <p:cNvSpPr txBox="1">
            <a:spLocks noGrp="1"/>
          </p:cNvSpPr>
          <p:nvPr>
            <p:ph type="dt" idx="10"/>
          </p:nvPr>
        </p:nvSpPr>
        <p:spPr>
          <a:xfrm>
            <a:off x="253575" y="6505078"/>
            <a:ext cx="1026583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3"/>
          <p:cNvSpPr txBox="1">
            <a:spLocks noGrp="1"/>
          </p:cNvSpPr>
          <p:nvPr>
            <p:ph type="ftr" idx="11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3"/>
          <p:cNvSpPr txBox="1">
            <a:spLocks noGrp="1"/>
          </p:cNvSpPr>
          <p:nvPr>
            <p:ph type="sldNum" idx="12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50"/>
          <p:cNvSpPr txBox="1"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0"/>
          <p:cNvSpPr txBox="1"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00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2000">
                <a:solidFill>
                  <a:srgbClr val="99999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99999"/>
              </a:buClr>
              <a:buSzPts val="1440"/>
              <a:buNone/>
              <a:defRPr sz="1800">
                <a:solidFill>
                  <a:srgbClr val="99999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99999"/>
              </a:buClr>
              <a:buSzPts val="1280"/>
              <a:buNone/>
              <a:defRPr sz="1600">
                <a:solidFill>
                  <a:srgbClr val="99999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99999"/>
              </a:buClr>
              <a:buSzPts val="1280"/>
              <a:buNone/>
              <a:defRPr sz="1600">
                <a:solidFill>
                  <a:srgbClr val="99999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99999"/>
              </a:buClr>
              <a:buSzPts val="1280"/>
              <a:buNone/>
              <a:defRPr sz="1600">
                <a:solidFill>
                  <a:srgbClr val="99999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99999"/>
              </a:buClr>
              <a:buSzPts val="1280"/>
              <a:buNone/>
              <a:defRPr sz="1600">
                <a:solidFill>
                  <a:srgbClr val="99999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99999"/>
              </a:buClr>
              <a:buSzPts val="1280"/>
              <a:buNone/>
              <a:defRPr sz="1600">
                <a:solidFill>
                  <a:srgbClr val="99999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99999"/>
              </a:buClr>
              <a:buSzPts val="1280"/>
              <a:buNone/>
              <a:defRPr sz="16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50"/>
          <p:cNvSpPr txBox="1">
            <a:spLocks noGrp="1"/>
          </p:cNvSpPr>
          <p:nvPr>
            <p:ph type="dt" idx="10"/>
          </p:nvPr>
        </p:nvSpPr>
        <p:spPr>
          <a:xfrm>
            <a:off x="253575" y="6505078"/>
            <a:ext cx="1026583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0"/>
          <p:cNvSpPr txBox="1">
            <a:spLocks noGrp="1"/>
          </p:cNvSpPr>
          <p:nvPr>
            <p:ph type="ftr" idx="11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0"/>
          <p:cNvSpPr txBox="1">
            <a:spLocks noGrp="1"/>
          </p:cNvSpPr>
          <p:nvPr>
            <p:ph type="sldNum" idx="12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o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1"/>
          <p:cNvSpPr txBox="1">
            <a:spLocks noGrp="1"/>
          </p:cNvSpPr>
          <p:nvPr>
            <p:ph type="dt" idx="10"/>
          </p:nvPr>
        </p:nvSpPr>
        <p:spPr>
          <a:xfrm>
            <a:off x="253575" y="6505078"/>
            <a:ext cx="1026583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1"/>
          <p:cNvSpPr txBox="1">
            <a:spLocks noGrp="1"/>
          </p:cNvSpPr>
          <p:nvPr>
            <p:ph type="ftr" idx="11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1"/>
          <p:cNvSpPr txBox="1">
            <a:spLocks noGrp="1"/>
          </p:cNvSpPr>
          <p:nvPr>
            <p:ph type="sldNum" idx="12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2"/>
          <p:cNvSpPr txBox="1"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/>
              <a:buNone/>
              <a:defRPr sz="26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2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52" descr="Segnaposto vuoto per aggiungere un'immagine. Fare clic sul segnaposto e selezionare l'immagine che si vuole aggiungere."/>
          <p:cNvSpPr>
            <a:spLocks noGrp="1"/>
          </p:cNvSpPr>
          <p:nvPr>
            <p:ph type="pic" idx="2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  <a:noFill/>
          <a:ln>
            <a:noFill/>
          </a:ln>
        </p:spPr>
        <p:txBody>
          <a:bodyPr spcFirstLastPara="1" wrap="square" lIns="91425" tIns="9144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4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52"/>
          <p:cNvSpPr txBox="1">
            <a:spLocks noGrp="1"/>
          </p:cNvSpPr>
          <p:nvPr>
            <p:ph type="body" idx="1"/>
          </p:nvPr>
        </p:nvSpPr>
        <p:spPr>
          <a:xfrm>
            <a:off x="8837614" y="4583187"/>
            <a:ext cx="2743200" cy="1131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2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2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52"/>
          <p:cNvSpPr txBox="1">
            <a:spLocks noGrp="1"/>
          </p:cNvSpPr>
          <p:nvPr>
            <p:ph type="dt" idx="10"/>
          </p:nvPr>
        </p:nvSpPr>
        <p:spPr>
          <a:xfrm>
            <a:off x="253575" y="6505078"/>
            <a:ext cx="1026583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2"/>
          <p:cNvSpPr txBox="1">
            <a:spLocks noGrp="1"/>
          </p:cNvSpPr>
          <p:nvPr>
            <p:ph type="ftr" idx="11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2"/>
          <p:cNvSpPr txBox="1">
            <a:spLocks noGrp="1"/>
          </p:cNvSpPr>
          <p:nvPr>
            <p:ph type="sldNum" idx="12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7"/>
          <p:cNvSpPr txBox="1"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7"/>
          <p:cNvSpPr txBox="1"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00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988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9719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972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972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972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972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972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37"/>
          <p:cNvSpPr txBox="1">
            <a:spLocks noGrp="1"/>
          </p:cNvSpPr>
          <p:nvPr>
            <p:ph type="dt" idx="10"/>
          </p:nvPr>
        </p:nvSpPr>
        <p:spPr>
          <a:xfrm>
            <a:off x="253575" y="6505078"/>
            <a:ext cx="1026583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37"/>
          <p:cNvSpPr txBox="1">
            <a:spLocks noGrp="1"/>
          </p:cNvSpPr>
          <p:nvPr>
            <p:ph type="ftr" idx="11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37"/>
          <p:cNvSpPr txBox="1">
            <a:spLocks noGrp="1"/>
          </p:cNvSpPr>
          <p:nvPr>
            <p:ph type="sldNum" idx="12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35000">
              <a:srgbClr val="FFFFFF"/>
            </a:gs>
            <a:gs pos="100000">
              <a:srgbClr val="5A9BD5"/>
            </a:gs>
          </a:gsLst>
          <a:path path="circle">
            <a:fillToRect/>
          </a:path>
          <a:tileRect/>
        </a:gra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35000">
              <a:srgbClr val="FFFFFF"/>
            </a:gs>
            <a:gs pos="100000">
              <a:srgbClr val="5A9BD5"/>
            </a:gs>
          </a:gsLst>
          <a:path path="circle">
            <a:fillToRect/>
          </a:path>
          <a:tileRect/>
        </a:gra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2" name="Google Shape;162;p4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Google Shape;163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Google Shape;164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" name="Google Shape;165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"/>
          <p:cNvSpPr txBox="1">
            <a:spLocks noGrp="1"/>
          </p:cNvSpPr>
          <p:nvPr>
            <p:ph type="ctrTitle"/>
          </p:nvPr>
        </p:nvSpPr>
        <p:spPr>
          <a:xfrm>
            <a:off x="869905" y="1091954"/>
            <a:ext cx="7643780" cy="2257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it-IT" sz="6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Scuola dell’Infanzia </a:t>
            </a:r>
            <a:br>
              <a:rPr lang="it-IT" sz="6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6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«Karol Wojtyla»</a:t>
            </a:r>
            <a:r>
              <a:rPr lang="it-IT" sz="6000"/>
              <a:t/>
            </a:r>
            <a:br>
              <a:rPr lang="it-IT" sz="6000"/>
            </a:br>
            <a:endParaRPr sz="6000"/>
          </a:p>
        </p:txBody>
      </p:sp>
      <p:sp>
        <p:nvSpPr>
          <p:cNvPr id="241" name="Google Shape;241;p1"/>
          <p:cNvSpPr txBox="1">
            <a:spLocks noGrp="1"/>
          </p:cNvSpPr>
          <p:nvPr>
            <p:ph type="subTitle" idx="1"/>
          </p:nvPr>
        </p:nvSpPr>
        <p:spPr>
          <a:xfrm>
            <a:off x="869905" y="3349101"/>
            <a:ext cx="7091361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80"/>
              <a:buNone/>
            </a:pPr>
            <a:r>
              <a:rPr lang="it-IT" sz="3600" b="1">
                <a:solidFill>
                  <a:schemeClr val="dk2"/>
                </a:solidFill>
              </a:rPr>
              <a:t>Garbagnate Monastero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40"/>
              <a:buNone/>
            </a:pPr>
            <a:endParaRPr sz="2800" b="1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40"/>
              <a:buNone/>
            </a:pPr>
            <a:endParaRPr sz="2800" b="1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40"/>
              <a:buNone/>
            </a:pPr>
            <a:r>
              <a:rPr lang="it-IT" sz="2800" b="1">
                <a:solidFill>
                  <a:schemeClr val="dk2"/>
                </a:solidFill>
              </a:rPr>
              <a:t>Anno scolastico 2021/2022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0"/>
          <p:cNvSpPr/>
          <p:nvPr/>
        </p:nvSpPr>
        <p:spPr>
          <a:xfrm>
            <a:off x="537882" y="301873"/>
            <a:ext cx="11470342" cy="1146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Geo"/>
              <a:ea typeface="Geo"/>
              <a:cs typeface="Geo"/>
              <a:sym typeface="Geo"/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Geo"/>
              <a:ea typeface="Geo"/>
              <a:cs typeface="Geo"/>
              <a:sym typeface="Geo"/>
            </a:endParaRPr>
          </a:p>
        </p:txBody>
      </p:sp>
      <p:sp>
        <p:nvSpPr>
          <p:cNvPr id="301" name="Google Shape;301;p10"/>
          <p:cNvSpPr/>
          <p:nvPr/>
        </p:nvSpPr>
        <p:spPr>
          <a:xfrm>
            <a:off x="268941" y="543377"/>
            <a:ext cx="11739283" cy="4044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4000" b="0" i="0" u="none" strike="noStrike" cap="none">
                <a:solidFill>
                  <a:srgbClr val="000000"/>
                </a:solidFill>
                <a:latin typeface="Geo"/>
                <a:ea typeface="Geo"/>
                <a:cs typeface="Geo"/>
                <a:sym typeface="Geo"/>
              </a:rPr>
              <a:t>I vostri bambini proveranno tante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4000" b="0" i="0" u="none" strike="noStrike" cap="none">
                <a:solidFill>
                  <a:srgbClr val="FF0000"/>
                </a:solidFill>
                <a:latin typeface="Geo"/>
                <a:ea typeface="Geo"/>
                <a:cs typeface="Geo"/>
                <a:sym typeface="Geo"/>
              </a:rPr>
              <a:t>EMOZIONI DIVERSE</a:t>
            </a:r>
            <a:r>
              <a:rPr lang="it-IT" sz="4000" b="0" i="0" u="none" strike="noStrike" cap="none">
                <a:solidFill>
                  <a:srgbClr val="000000"/>
                </a:solidFill>
                <a:latin typeface="Geo"/>
                <a:ea typeface="Geo"/>
                <a:cs typeface="Geo"/>
                <a:sym typeface="Geo"/>
              </a:rPr>
              <a:t>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Geo"/>
              <a:ea typeface="Geo"/>
              <a:cs typeface="Geo"/>
              <a:sym typeface="Geo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4000" b="0" i="0" u="none" strike="noStrike" cap="none">
                <a:solidFill>
                  <a:srgbClr val="000000"/>
                </a:solidFill>
                <a:latin typeface="Geo"/>
                <a:ea typeface="Geo"/>
                <a:cs typeface="Geo"/>
                <a:sym typeface="Geo"/>
              </a:rPr>
              <a:t>       come voi genitori potete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4000" b="0" i="0" u="none" strike="noStrike" cap="none">
                <a:solidFill>
                  <a:srgbClr val="000000"/>
                </a:solidFill>
                <a:latin typeface="Geo"/>
                <a:ea typeface="Geo"/>
                <a:cs typeface="Geo"/>
                <a:sym typeface="Geo"/>
              </a:rPr>
              <a:t>        supportare i vostri figli?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4000" b="0" i="0" u="none" strike="noStrike" cap="none">
                <a:solidFill>
                  <a:srgbClr val="000000"/>
                </a:solidFill>
                <a:latin typeface="Geo"/>
                <a:ea typeface="Geo"/>
                <a:cs typeface="Geo"/>
                <a:sym typeface="Geo"/>
              </a:rPr>
              <a:t>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2" name="Google Shape;302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90301" y="2199886"/>
            <a:ext cx="2964588" cy="2042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9095" y="4104658"/>
            <a:ext cx="1811648" cy="1811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25556" y="4752439"/>
            <a:ext cx="1805874" cy="1805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1"/>
          <p:cNvSpPr/>
          <p:nvPr/>
        </p:nvSpPr>
        <p:spPr>
          <a:xfrm>
            <a:off x="558800" y="755118"/>
            <a:ext cx="10999694" cy="5262466"/>
          </a:xfrm>
          <a:prstGeom prst="rect">
            <a:avLst/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4000" b="1" i="0" u="none" strike="noStrike" cap="none">
                <a:solidFill>
                  <a:srgbClr val="FF0000"/>
                </a:solidFill>
                <a:latin typeface="Geo"/>
                <a:ea typeface="Geo"/>
                <a:cs typeface="Geo"/>
                <a:sym typeface="Geo"/>
              </a:rPr>
              <a:t>INDICAZIONI PRATICHE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Geo"/>
              <a:ea typeface="Geo"/>
              <a:cs typeface="Geo"/>
              <a:sym typeface="Geo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0" i="0" u="none" strike="noStrike" cap="none">
                <a:solidFill>
                  <a:srgbClr val="000000"/>
                </a:solidFill>
                <a:latin typeface="Geo"/>
                <a:ea typeface="Geo"/>
                <a:cs typeface="Geo"/>
                <a:sym typeface="Geo"/>
              </a:rPr>
              <a:t>non esistono </a:t>
            </a:r>
            <a:r>
              <a:rPr lang="it-IT" sz="2800" b="0" i="1" u="none" strike="noStrike" cap="none">
                <a:solidFill>
                  <a:srgbClr val="000000"/>
                </a:solidFill>
                <a:latin typeface="Geo"/>
                <a:ea typeface="Geo"/>
                <a:cs typeface="Geo"/>
                <a:sym typeface="Geo"/>
              </a:rPr>
              <a:t>ricette precostituite e “magiche</a:t>
            </a:r>
            <a:r>
              <a:rPr lang="it-IT" sz="2800" b="0" i="0" u="none" strike="noStrike" cap="none">
                <a:solidFill>
                  <a:srgbClr val="000000"/>
                </a:solidFill>
                <a:latin typeface="Geo"/>
                <a:ea typeface="Geo"/>
                <a:cs typeface="Geo"/>
                <a:sym typeface="Geo"/>
              </a:rPr>
              <a:t>”: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0" i="0" u="none" strike="noStrike" cap="none">
                <a:solidFill>
                  <a:srgbClr val="000000"/>
                </a:solidFill>
                <a:latin typeface="Geo"/>
                <a:ea typeface="Geo"/>
                <a:cs typeface="Geo"/>
                <a:sym typeface="Geo"/>
              </a:rPr>
              <a:t>sono dei SUGGERIMENTI concreti.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Geo"/>
              <a:ea typeface="Geo"/>
              <a:cs typeface="Geo"/>
              <a:sym typeface="Geo"/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Geo"/>
              <a:ea typeface="Geo"/>
              <a:cs typeface="Geo"/>
              <a:sym typeface="Geo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0" i="0" u="none" strike="noStrike" cap="none">
                <a:solidFill>
                  <a:srgbClr val="000000"/>
                </a:solidFill>
                <a:latin typeface="Geo"/>
                <a:ea typeface="Geo"/>
                <a:cs typeface="Geo"/>
                <a:sym typeface="Geo"/>
              </a:rPr>
              <a:t>Ci vengono in aiuto queste </a:t>
            </a:r>
            <a:r>
              <a:rPr lang="it-IT" sz="2800" b="1" i="1" u="none" strike="noStrike" cap="none">
                <a:solidFill>
                  <a:srgbClr val="000000"/>
                </a:solidFill>
                <a:latin typeface="Geo"/>
                <a:ea typeface="Geo"/>
                <a:cs typeface="Geo"/>
                <a:sym typeface="Geo"/>
              </a:rPr>
              <a:t>IMMAGINI</a:t>
            </a:r>
            <a:r>
              <a:rPr lang="it-IT" sz="2800" b="0" i="0" u="none" strike="noStrike" cap="none">
                <a:solidFill>
                  <a:srgbClr val="000000"/>
                </a:solidFill>
                <a:latin typeface="Geo"/>
                <a:ea typeface="Geo"/>
                <a:cs typeface="Geo"/>
                <a:sym typeface="Geo"/>
              </a:rPr>
              <a:t> e </a:t>
            </a:r>
            <a:r>
              <a:rPr lang="it-IT" sz="2800" b="0" i="1" u="none" strike="noStrike" cap="none">
                <a:solidFill>
                  <a:srgbClr val="000000"/>
                </a:solidFill>
                <a:latin typeface="Geo"/>
                <a:ea typeface="Geo"/>
                <a:cs typeface="Geo"/>
                <a:sym typeface="Geo"/>
              </a:rPr>
              <a:t>PAROLE</a:t>
            </a:r>
            <a:r>
              <a:rPr lang="it-IT" sz="2800" b="0" i="0" u="none" strike="noStrike" cap="none">
                <a:solidFill>
                  <a:srgbClr val="000000"/>
                </a:solidFill>
                <a:latin typeface="Geo"/>
                <a:ea typeface="Geo"/>
                <a:cs typeface="Geo"/>
                <a:sym typeface="Geo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>
                <a:solidFill>
                  <a:srgbClr val="000000"/>
                </a:solidFill>
                <a:latin typeface="Geo"/>
                <a:ea typeface="Geo"/>
                <a:cs typeface="Geo"/>
                <a:sym typeface="Geo"/>
              </a:rPr>
              <a:t>contenute nell ‘ebook «Nuovi inizi», redatto da  «Percorsi Formativi 0/6»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>
                <a:solidFill>
                  <a:srgbClr val="000000"/>
                </a:solidFill>
                <a:latin typeface="Geo"/>
                <a:ea typeface="Geo"/>
                <a:cs typeface="Geo"/>
                <a:sym typeface="Geo"/>
              </a:rPr>
              <a:t>per gli asili nido  e le Scuole dell’Infanzia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>
                <a:solidFill>
                  <a:srgbClr val="000000"/>
                </a:solidFill>
                <a:latin typeface="Geo"/>
                <a:ea typeface="Geo"/>
                <a:cs typeface="Geo"/>
                <a:sym typeface="Geo"/>
              </a:rPr>
              <a:t>(Gruppo di esperti, pedagogisti, psicologi della fascia evolutiva 0/6 anni)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Geo"/>
              <a:ea typeface="Geo"/>
              <a:cs typeface="Geo"/>
              <a:sym typeface="Geo"/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rgbClr val="000000"/>
                </a:solidFill>
                <a:latin typeface="Geo"/>
                <a:ea typeface="Geo"/>
                <a:cs typeface="Geo"/>
                <a:sym typeface="Geo"/>
              </a:rPr>
              <a:t> </a:t>
            </a:r>
            <a:endParaRPr sz="1800" b="0" i="0" u="none" strike="noStrike" cap="none">
              <a:solidFill>
                <a:srgbClr val="000000"/>
              </a:solidFill>
              <a:latin typeface="Geo"/>
              <a:ea typeface="Geo"/>
              <a:cs typeface="Geo"/>
              <a:sym typeface="Geo"/>
            </a:endParaRPr>
          </a:p>
        </p:txBody>
      </p:sp>
      <p:pic>
        <p:nvPicPr>
          <p:cNvPr id="310" name="Google Shape;31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202645">
            <a:off x="9262962" y="1417138"/>
            <a:ext cx="1528083" cy="2164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5025" y="454133"/>
            <a:ext cx="5693232" cy="5693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58753" y="454133"/>
            <a:ext cx="5693232" cy="5693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2047" y="553957"/>
            <a:ext cx="5659353" cy="5659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0117" y="539742"/>
            <a:ext cx="5673568" cy="5673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977" y="625287"/>
            <a:ext cx="5624297" cy="5624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7287" y="584945"/>
            <a:ext cx="5659559" cy="56646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705" y="507941"/>
            <a:ext cx="5725155" cy="572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05965" y="507941"/>
            <a:ext cx="5720020" cy="5725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2424" y="564776"/>
            <a:ext cx="5794964" cy="5794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48246" y="564776"/>
            <a:ext cx="5789767" cy="5794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742" y="589812"/>
            <a:ext cx="5737412" cy="5737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52883" y="589812"/>
            <a:ext cx="5732266" cy="5737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150" y="506293"/>
            <a:ext cx="5728450" cy="572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79177" y="526083"/>
            <a:ext cx="5703540" cy="5708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8258" y="519952"/>
            <a:ext cx="5768789" cy="5768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49286" y="519952"/>
            <a:ext cx="5760326" cy="5765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"/>
          <p:cNvSpPr txBox="1">
            <a:spLocks noGrp="1"/>
          </p:cNvSpPr>
          <p:nvPr>
            <p:ph type="title"/>
          </p:nvPr>
        </p:nvSpPr>
        <p:spPr>
          <a:xfrm>
            <a:off x="540582" y="115933"/>
            <a:ext cx="11376212" cy="1479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it-IT" b="1">
                <a:solidFill>
                  <a:srgbClr val="FF0000"/>
                </a:solidFill>
              </a:rPr>
              <a:t>Scuola dell’Infanzia = risposta educativa </a:t>
            </a:r>
            <a:br>
              <a:rPr lang="it-IT" b="1">
                <a:solidFill>
                  <a:srgbClr val="FF0000"/>
                </a:solidFill>
              </a:rPr>
            </a:br>
            <a:r>
              <a:rPr lang="it-IT" b="1">
                <a:solidFill>
                  <a:schemeClr val="dk2"/>
                </a:solidFill>
              </a:rPr>
              <a:t>ai bisogni dei bambini da 3/6 anni</a:t>
            </a:r>
            <a:r>
              <a:rPr lang="it-IT">
                <a:solidFill>
                  <a:srgbClr val="FF0000"/>
                </a:solidFill>
              </a:rPr>
              <a:t/>
            </a:r>
            <a:br>
              <a:rPr lang="it-IT">
                <a:solidFill>
                  <a:srgbClr val="FF0000"/>
                </a:solidFill>
              </a:rPr>
            </a:br>
            <a:endParaRPr>
              <a:solidFill>
                <a:srgbClr val="FF0000"/>
              </a:solidFill>
            </a:endParaRPr>
          </a:p>
        </p:txBody>
      </p:sp>
      <p:sp>
        <p:nvSpPr>
          <p:cNvPr id="248" name="Google Shape;248;p2"/>
          <p:cNvSpPr txBox="1">
            <a:spLocks noGrp="1"/>
          </p:cNvSpPr>
          <p:nvPr>
            <p:ph type="body" idx="1"/>
          </p:nvPr>
        </p:nvSpPr>
        <p:spPr>
          <a:xfrm>
            <a:off x="1844229" y="1397060"/>
            <a:ext cx="8768918" cy="34672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20"/>
              <a:buFont typeface="Noto Sans Symbols"/>
              <a:buChar char="⮚"/>
            </a:pPr>
            <a:r>
              <a:rPr lang="it-IT" sz="2400" b="1">
                <a:solidFill>
                  <a:srgbClr val="FF0000"/>
                </a:solidFill>
              </a:rPr>
              <a:t>Gestione educativo- didattica </a:t>
            </a:r>
            <a:endParaRPr/>
          </a:p>
          <a:p>
            <a:pPr marL="4572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920"/>
              <a:buNone/>
            </a:pPr>
            <a:r>
              <a:rPr lang="it-IT" sz="2400">
                <a:solidFill>
                  <a:schemeClr val="dk2"/>
                </a:solidFill>
              </a:rPr>
              <a:t>  (Insegnanti e Dirigente Dott.ssa Stefania Perego  </a:t>
            </a:r>
            <a:endParaRPr/>
          </a:p>
          <a:p>
            <a:pPr marL="4572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920"/>
              <a:buNone/>
            </a:pPr>
            <a:r>
              <a:rPr lang="it-IT" sz="2400">
                <a:solidFill>
                  <a:schemeClr val="dk2"/>
                </a:solidFill>
              </a:rPr>
              <a:t>   Istituto Comprensivo di Molteno)</a:t>
            </a:r>
            <a:endParaRPr/>
          </a:p>
          <a:p>
            <a:pPr marL="27432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FF0000"/>
              </a:buClr>
              <a:buSzPts val="1920"/>
              <a:buFont typeface="Noto Sans Symbols"/>
              <a:buChar char="⮚"/>
            </a:pPr>
            <a:r>
              <a:rPr lang="it-IT" sz="2400" b="1">
                <a:solidFill>
                  <a:srgbClr val="FF0000"/>
                </a:solidFill>
              </a:rPr>
              <a:t>Responsabilità della struttura scolastica- mensa</a:t>
            </a:r>
            <a:endParaRPr/>
          </a:p>
          <a:p>
            <a:pPr marL="4572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920"/>
              <a:buNone/>
            </a:pPr>
            <a:r>
              <a:rPr lang="it-IT" sz="2400">
                <a:solidFill>
                  <a:schemeClr val="dk2"/>
                </a:solidFill>
              </a:rPr>
              <a:t>  (Comune di Garbagnate Monastero)</a:t>
            </a:r>
            <a:endParaRPr/>
          </a:p>
          <a:p>
            <a:pPr marL="27432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FF0000"/>
              </a:buClr>
              <a:buSzPts val="1920"/>
              <a:buFont typeface="Noto Sans Symbols"/>
              <a:buChar char="⮚"/>
            </a:pPr>
            <a:r>
              <a:rPr lang="it-IT" sz="2400" b="1">
                <a:solidFill>
                  <a:srgbClr val="FF0000"/>
                </a:solidFill>
              </a:rPr>
              <a:t>Non obbligatoria </a:t>
            </a:r>
            <a:r>
              <a:rPr lang="it-IT" sz="2400">
                <a:solidFill>
                  <a:schemeClr val="dk2"/>
                </a:solidFill>
              </a:rPr>
              <a:t>ma di libera SCELTA DELLE FAMIGLIE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0"/>
          <p:cNvSpPr txBox="1"/>
          <p:nvPr/>
        </p:nvSpPr>
        <p:spPr>
          <a:xfrm>
            <a:off x="927845" y="1196787"/>
            <a:ext cx="10165977" cy="415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it-IT" sz="4400" b="1" i="0" u="none" strike="noStrike" cap="none">
                <a:solidFill>
                  <a:srgbClr val="FF0000"/>
                </a:solidFill>
                <a:latin typeface="Geo"/>
                <a:ea typeface="Geo"/>
                <a:cs typeface="Geo"/>
                <a:sym typeface="Geo"/>
              </a:rPr>
              <a:t>Possiamo riassumere il tutto con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it-IT" sz="4400" b="1" i="0" u="none" strike="noStrike" cap="none">
                <a:solidFill>
                  <a:srgbClr val="FF0000"/>
                </a:solidFill>
                <a:latin typeface="Geo"/>
                <a:ea typeface="Geo"/>
                <a:cs typeface="Geo"/>
                <a:sym typeface="Geo"/>
              </a:rPr>
              <a:t>questi disegni e frasi empatiche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it-IT" sz="4400" b="1" i="0" u="none" strike="noStrike" cap="none">
                <a:solidFill>
                  <a:srgbClr val="FF0000"/>
                </a:solidFill>
                <a:latin typeface="Geo"/>
                <a:ea typeface="Geo"/>
                <a:cs typeface="Geo"/>
                <a:sym typeface="Geo"/>
              </a:rPr>
              <a:t>da portare con sé…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it-IT" sz="4400" b="1" i="0" u="none" strike="noStrike" cap="none">
                <a:solidFill>
                  <a:srgbClr val="FF0000"/>
                </a:solidFill>
                <a:latin typeface="Geo"/>
                <a:ea typeface="Geo"/>
                <a:cs typeface="Geo"/>
                <a:sym typeface="Geo"/>
              </a:rPr>
              <a:t>soprattutto nel cuore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1" i="0" u="none" strike="noStrike" cap="none">
              <a:solidFill>
                <a:srgbClr val="FF0000"/>
              </a:solidFill>
              <a:latin typeface="Geo"/>
              <a:ea typeface="Geo"/>
              <a:cs typeface="Geo"/>
              <a:sym typeface="Ge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it-IT" sz="4400" b="1" i="0" u="none" strike="noStrike" cap="none">
                <a:solidFill>
                  <a:srgbClr val="FF0000"/>
                </a:solidFill>
                <a:latin typeface="Geo"/>
                <a:ea typeface="Geo"/>
                <a:cs typeface="Geo"/>
                <a:sym typeface="Geo"/>
              </a:rPr>
              <a:t>È il vostro bambino che parla…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88492" y="353792"/>
            <a:ext cx="6539368" cy="6539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91530" y="-543929"/>
            <a:ext cx="7139035" cy="7139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6141" y="497540"/>
            <a:ext cx="4952999" cy="495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08701" y="833718"/>
            <a:ext cx="6383299" cy="63785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35529">
            <a:off x="2627763" y="-104998"/>
            <a:ext cx="7215815" cy="722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4"/>
          <p:cNvSpPr/>
          <p:nvPr/>
        </p:nvSpPr>
        <p:spPr>
          <a:xfrm>
            <a:off x="242047" y="215152"/>
            <a:ext cx="11107271" cy="6740307"/>
          </a:xfrm>
          <a:prstGeom prst="rect">
            <a:avLst/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Care famiglie,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ricordate che avere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UN ATTEGGIAMENTO CHE DÀ FIDUCIA AI BAMBINI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e che li proietta </a:t>
            </a:r>
            <a:r>
              <a:rPr lang="it-IT" sz="2400" b="1" i="1" u="none" strike="noStrike" cap="none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positivamente </a:t>
            </a:r>
            <a:r>
              <a:rPr lang="it-IT" sz="2400" b="0" i="0" u="none" strike="noStrike" cap="none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verso una nuova e stimolante avventura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è  necessario e utile!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I bambini stanno intraprendendo un percorso importante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per la loro crescita e conquista dell’autonomia!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Sapranno trovare in sè stessi, nelle insegnanti, nei genitori stessi e nell’ambiente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le loro risorse e strategie per adattarsi positivamente alla nuova realtà e, per voi, mamme e papà, è importante fidarsi del fatto che 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noi insegnanti con passione, impegno ed entusiasmo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sapremo prenderci cura dei vostri bimbi</a:t>
            </a:r>
            <a:r>
              <a:rPr lang="it-IT" sz="2400" b="0" i="0" u="none" strike="noStrike" cap="none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! </a:t>
            </a:r>
            <a:endParaRPr sz="2400" b="0" i="0" u="none" strike="noStrike" cap="none">
              <a:solidFill>
                <a:srgbClr val="000000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5"/>
          <p:cNvSpPr txBox="1"/>
          <p:nvPr/>
        </p:nvSpPr>
        <p:spPr>
          <a:xfrm>
            <a:off x="726141" y="376518"/>
            <a:ext cx="1086522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it-IT" sz="3600" b="0" i="0" u="none" strike="noStrike" cap="non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ASPETTI PIÙ CONCRETI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it-IT" sz="3600" b="0" i="0" u="none" strike="noStrike" cap="non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ED ORGANIZZATIVI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25"/>
          <p:cNvSpPr txBox="1"/>
          <p:nvPr/>
        </p:nvSpPr>
        <p:spPr>
          <a:xfrm>
            <a:off x="1197215" y="1736504"/>
            <a:ext cx="9923076" cy="2985433"/>
          </a:xfrm>
          <a:prstGeom prst="rect">
            <a:avLst/>
          </a:prstGeom>
          <a:solidFill>
            <a:srgbClr val="FFC000"/>
          </a:solidFill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IL PRIMO GIORNO IL BAMBINO RIMARRÀ A SCUOLA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UN ADULTO DI RIFERIMENTO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(sarebbe meglio la mamma o il papà) per un tempo limitato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Poi l’inserimento continuerà in modo GRADUALE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per abituare il bambino alla nuova realtà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6"/>
          <p:cNvSpPr/>
          <p:nvPr/>
        </p:nvSpPr>
        <p:spPr>
          <a:xfrm>
            <a:off x="1828797" y="391886"/>
            <a:ext cx="8824687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Abbiamo scelto di limitare il tempo d’apertura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durante la prima settimana</a:t>
            </a:r>
            <a:r>
              <a:rPr lang="it-IT" sz="2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Questo consente alle due insegnanti di sezione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di essere presenti contemporaneamente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 facilitare l’accoglienza dei bambini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con un’attenzione e una disponibilità maggiori.</a:t>
            </a:r>
            <a:endParaRPr sz="28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97" name="Google Shape;39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3715" y="3229199"/>
            <a:ext cx="451485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7"/>
          <p:cNvSpPr/>
          <p:nvPr/>
        </p:nvSpPr>
        <p:spPr>
          <a:xfrm>
            <a:off x="930736" y="0"/>
            <a:ext cx="10838330" cy="5632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Vi chiediamo quindi di seguire questi </a:t>
            </a:r>
            <a:r>
              <a:rPr lang="it-IT" sz="2400" b="0" i="0" u="sng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suggerimenti </a:t>
            </a:r>
            <a:r>
              <a:rPr lang="it-IT" sz="24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per consentire ai bambini </a:t>
            </a:r>
            <a:r>
              <a:rPr lang="it-IT" sz="2400" b="0" i="0" u="sng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un inserimento sereno</a:t>
            </a:r>
            <a:r>
              <a:rPr lang="it-IT" sz="24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∙"/>
            </a:pPr>
            <a:r>
              <a:rPr lang="it-IT" sz="24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per i </a:t>
            </a:r>
            <a:r>
              <a:rPr lang="it-IT" sz="24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primi dieci giorni</a:t>
            </a:r>
            <a:r>
              <a:rPr lang="it-IT" sz="24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i bambini escono prima di pranzo, evitando il momento del pasto così delicato per le sue valenze emotive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∙"/>
            </a:pPr>
            <a:r>
              <a:rPr lang="it-IT" sz="24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per i </a:t>
            </a:r>
            <a:r>
              <a:rPr lang="it-IT" sz="24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successivi dieci giorni</a:t>
            </a:r>
            <a:r>
              <a:rPr lang="it-IT" sz="24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i bambini restano a pranzo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∙"/>
            </a:pPr>
            <a:r>
              <a:rPr lang="it-IT" sz="24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solo</a:t>
            </a:r>
            <a:r>
              <a:rPr lang="it-IT" sz="24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quando il vostro bambino riuscirà a vivere con tranquillità questa prima metà della giornata, concorderete con l’insegnante di sezione la frequenza fino alle ore 16.15</a:t>
            </a:r>
            <a:endParaRPr sz="2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 </a:t>
            </a:r>
            <a:endParaRPr sz="2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8"/>
          <p:cNvSpPr/>
          <p:nvPr/>
        </p:nvSpPr>
        <p:spPr>
          <a:xfrm>
            <a:off x="706290" y="213659"/>
            <a:ext cx="10919012" cy="5816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Non accelerate i tempi: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1" i="0" u="none" strike="noStrike" cap="none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Ogni </a:t>
            </a:r>
            <a:r>
              <a:rPr lang="it-IT" sz="2400" b="1" i="0" u="sng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bambino è diverso </a:t>
            </a:r>
            <a:r>
              <a:rPr lang="it-IT" sz="2400" b="1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ed ha i propri tempi.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Cercate di rispettare i suoi bisogni!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Frequentare l’intera giornata è impegnativo e stancante.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Il bambino fa il riposino al pomeriggio?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Consigliamo di non interrompere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questa routine da un giorno all’altro.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È importante costruire un dialogo basato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sull’ascolto,  sul confronto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e sulla collaborazione con l’insegnante…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8" name="Google Shape;408;p28"/>
          <p:cNvSpPr/>
          <p:nvPr/>
        </p:nvSpPr>
        <p:spPr>
          <a:xfrm>
            <a:off x="5684049" y="1582056"/>
            <a:ext cx="481747" cy="66765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79851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9" name="Google Shape;409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84049" y="3798769"/>
            <a:ext cx="518205" cy="682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662" y="726248"/>
            <a:ext cx="5340559" cy="2347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19893" y="976205"/>
            <a:ext cx="3078747" cy="2097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79965" y="174665"/>
            <a:ext cx="6096528" cy="743776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29"/>
          <p:cNvSpPr/>
          <p:nvPr/>
        </p:nvSpPr>
        <p:spPr>
          <a:xfrm>
            <a:off x="3036851" y="3304577"/>
            <a:ext cx="8468912" cy="2585323"/>
          </a:xfrm>
          <a:prstGeom prst="rect">
            <a:avLst/>
          </a:prstGeom>
          <a:solidFill>
            <a:srgbClr val="89B8D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Consiglio di intersezione </a:t>
            </a:r>
            <a:endParaRPr sz="18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“Organo collegiale” composto dai genitori rappresentanti delle tre sezioni, dalle insegnanti e presieduto dal Dirigente Scolastico che si occupa di:</a:t>
            </a:r>
            <a:endParaRPr sz="18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∙"/>
            </a:pPr>
            <a:r>
              <a:rPr lang="it-IT"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agevolare e promuovere il rapporto tra docenti, alunni e genitori</a:t>
            </a:r>
            <a:endParaRPr sz="18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∙"/>
            </a:pPr>
            <a:r>
              <a:rPr lang="it-IT"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formulare al Collegio Docenti proposte e suggerimenti in ordine ad alcuni aspetti dell’attività educativa </a:t>
            </a:r>
            <a:endParaRPr sz="18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Si riunisce, di norma, tre volte l’anno.</a:t>
            </a:r>
            <a:endParaRPr sz="18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 </a:t>
            </a:r>
            <a:endParaRPr sz="18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"/>
          <p:cNvSpPr txBox="1">
            <a:spLocks noGrp="1"/>
          </p:cNvSpPr>
          <p:nvPr>
            <p:ph type="body" idx="1"/>
          </p:nvPr>
        </p:nvSpPr>
        <p:spPr>
          <a:xfrm>
            <a:off x="403412" y="389965"/>
            <a:ext cx="10959353" cy="4114800"/>
          </a:xfrm>
          <a:prstGeom prst="rect">
            <a:avLst/>
          </a:prstGeom>
          <a:solidFill>
            <a:srgbClr val="FFEBCB"/>
          </a:solidFill>
          <a:ln w="444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40"/>
              <a:buNone/>
            </a:pPr>
            <a:r>
              <a:rPr lang="it-IT" sz="2800">
                <a:solidFill>
                  <a:schemeClr val="dk2"/>
                </a:solidFill>
              </a:rPr>
              <a:t>«Il team docenti guarda a questi bambini come </a:t>
            </a:r>
            <a:endParaRPr/>
          </a:p>
          <a:p>
            <a:pPr marL="4572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40"/>
              <a:buNone/>
            </a:pPr>
            <a:r>
              <a:rPr lang="it-IT" sz="2800">
                <a:solidFill>
                  <a:schemeClr val="dk2"/>
                </a:solidFill>
              </a:rPr>
              <a:t>a delle persone che arrivano </a:t>
            </a:r>
            <a:endParaRPr/>
          </a:p>
          <a:p>
            <a:pPr marL="4572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40"/>
              <a:buNone/>
            </a:pPr>
            <a:r>
              <a:rPr lang="it-IT" sz="2800">
                <a:solidFill>
                  <a:schemeClr val="dk2"/>
                </a:solidFill>
              </a:rPr>
              <a:t>con </a:t>
            </a:r>
            <a:r>
              <a:rPr lang="it-IT" sz="2800" b="1">
                <a:solidFill>
                  <a:srgbClr val="FF0000"/>
                </a:solidFill>
              </a:rPr>
              <a:t>UNA LORO STORIA </a:t>
            </a:r>
            <a:endParaRPr/>
          </a:p>
          <a:p>
            <a:pPr marL="4572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40"/>
              <a:buNone/>
            </a:pPr>
            <a:r>
              <a:rPr lang="it-IT" sz="2800">
                <a:solidFill>
                  <a:schemeClr val="dk2"/>
                </a:solidFill>
              </a:rPr>
              <a:t>fatta di esperienze e di relazioni, con un loro modo </a:t>
            </a:r>
            <a:endParaRPr/>
          </a:p>
          <a:p>
            <a:pPr marL="4572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40"/>
              <a:buNone/>
            </a:pPr>
            <a:r>
              <a:rPr lang="it-IT" sz="2800">
                <a:solidFill>
                  <a:schemeClr val="dk2"/>
                </a:solidFill>
              </a:rPr>
              <a:t>di guardare il mondo e di entrare in rapporto con esso. </a:t>
            </a:r>
            <a:endParaRPr/>
          </a:p>
          <a:p>
            <a:pPr marL="4572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40"/>
              <a:buNone/>
            </a:pPr>
            <a:r>
              <a:rPr lang="it-IT" sz="2800">
                <a:solidFill>
                  <a:schemeClr val="dk2"/>
                </a:solidFill>
              </a:rPr>
              <a:t>Per questi bambini e bambine soggetti attivi impegnati </a:t>
            </a:r>
            <a:endParaRPr/>
          </a:p>
          <a:p>
            <a:pPr marL="4572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40"/>
              <a:buNone/>
            </a:pPr>
            <a:r>
              <a:rPr lang="it-IT" sz="2800">
                <a:solidFill>
                  <a:schemeClr val="dk2"/>
                </a:solidFill>
              </a:rPr>
              <a:t>in un continuo processo di interazione coi pari, con gli adulti, </a:t>
            </a:r>
            <a:endParaRPr/>
          </a:p>
          <a:p>
            <a:pPr marL="4572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40"/>
              <a:buNone/>
            </a:pPr>
            <a:r>
              <a:rPr lang="it-IT" sz="2800">
                <a:solidFill>
                  <a:schemeClr val="dk2"/>
                </a:solidFill>
              </a:rPr>
              <a:t>con l'ambiente, la cultura»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4057" y="191517"/>
            <a:ext cx="10043885" cy="5023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1"/>
          <p:cNvSpPr/>
          <p:nvPr/>
        </p:nvSpPr>
        <p:spPr>
          <a:xfrm>
            <a:off x="0" y="194170"/>
            <a:ext cx="1182029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sng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OCCORRENTE NECESSARIO PER CIASCUN BAMBINO</a:t>
            </a:r>
            <a:endParaRPr sz="24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31"/>
          <p:cNvSpPr/>
          <p:nvPr/>
        </p:nvSpPr>
        <p:spPr>
          <a:xfrm>
            <a:off x="577474" y="803079"/>
            <a:ext cx="11242820" cy="489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ic Sans MS"/>
              <a:buNone/>
            </a:pPr>
            <a:r>
              <a:rPr lang="it-IT" sz="2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È necessario portare a scuola uno </a:t>
            </a:r>
            <a:r>
              <a:rPr lang="it-IT" sz="2400" b="1" i="1" u="sng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ZAINO</a:t>
            </a:r>
            <a:r>
              <a:rPr lang="it-IT" sz="2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sufficientemente capiente contrassegnato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ic Sans MS"/>
              <a:buNone/>
            </a:pPr>
            <a:r>
              <a:rPr lang="it-IT" sz="2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col nome del bambino da portare a casa ogni settimana.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ic Sans MS"/>
              <a:buNone/>
            </a:pPr>
            <a:r>
              <a:rPr lang="it-IT" sz="2400" b="0" i="1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Cosa mettere nello zaino?</a:t>
            </a:r>
            <a:r>
              <a:rPr lang="it-IT" sz="2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ic Sans MS"/>
              <a:buChar char="•"/>
            </a:pPr>
            <a:r>
              <a:rPr lang="it-IT" sz="2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Un CAMBIO COMPLETO da mettere in un sacchetto di stoffa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ic Sans MS"/>
              <a:buNone/>
            </a:pPr>
            <a:r>
              <a:rPr lang="it-IT" sz="2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contrassegnato con nome e cognome del bambino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ic Sans MS"/>
              <a:buChar char="•"/>
            </a:pPr>
            <a:r>
              <a:rPr lang="it-IT" sz="2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Una SPUGNETTA e una SALVIETTA OSPITI con nome e cognome del bambino da lasciare nel sacchetto del cambio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29" name="Google Shape;429;p31" descr="Disegno di Lo Zaino a colori per bambini - disegnidacolorareonline.co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82497">
            <a:off x="9830392" y="1579313"/>
            <a:ext cx="1504271" cy="15042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32"/>
          <p:cNvSpPr/>
          <p:nvPr/>
        </p:nvSpPr>
        <p:spPr>
          <a:xfrm>
            <a:off x="708013" y="0"/>
            <a:ext cx="11017405" cy="637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omic Sans MS"/>
              <a:buChar char="•"/>
            </a:pPr>
            <a:r>
              <a:rPr lang="it-IT" sz="22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Un paio di CALZE ANTISCIVOLO da lasciare nello zaino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omic Sans MS"/>
              <a:buChar char="•"/>
            </a:pPr>
            <a:r>
              <a:rPr lang="it-IT" sz="22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Un GREMBIULE a maniche lunghe per la pittura da lasciare a scuola (da lavare ogni settimana se usato)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omic Sans MS"/>
              <a:buChar char="•"/>
            </a:pPr>
            <a:r>
              <a:rPr lang="it-IT" sz="22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Una BORRACCIA personale contrassegnata col nome da portare a casa </a:t>
            </a:r>
            <a:r>
              <a:rPr lang="it-IT" sz="2200" b="0" i="1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ogni giorno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omic Sans MS"/>
              <a:buChar char="•"/>
            </a:pPr>
            <a:r>
              <a:rPr lang="it-IT" sz="22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Un paio di SCARPE/ PANTOFOLE CHIUSE da indossare durante il tempo scuola e da lasciare nell’armadietto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200"/>
              <a:buFont typeface="Comic Sans MS"/>
              <a:buChar char="•"/>
            </a:pPr>
            <a:r>
              <a:rPr lang="it-IT" sz="2200" b="0" i="0" u="none" strike="noStrike" cap="none">
                <a:solidFill>
                  <a:srgbClr val="222222"/>
                </a:solidFill>
                <a:latin typeface="Comic Sans MS"/>
                <a:ea typeface="Comic Sans MS"/>
                <a:cs typeface="Comic Sans MS"/>
                <a:sym typeface="Comic Sans MS"/>
              </a:rPr>
              <a:t>Un paio di STIVALETTI di gomma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22222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200"/>
              <a:buFont typeface="Comic Sans MS"/>
              <a:buChar char="•"/>
            </a:pPr>
            <a:r>
              <a:rPr lang="it-IT" sz="2200" b="0" i="0" u="none" strike="noStrike" cap="none">
                <a:solidFill>
                  <a:srgbClr val="222222"/>
                </a:solidFill>
                <a:latin typeface="Comic Sans MS"/>
                <a:ea typeface="Comic Sans MS"/>
                <a:cs typeface="Comic Sans MS"/>
                <a:sym typeface="Comic Sans MS"/>
              </a:rPr>
              <a:t>Una MANTELLA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22222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200"/>
              <a:buFont typeface="Comic Sans MS"/>
              <a:buChar char="•"/>
            </a:pPr>
            <a:r>
              <a:rPr lang="it-IT" sz="2200" b="0" i="0" u="none" strike="noStrike" cap="none">
                <a:solidFill>
                  <a:srgbClr val="222222"/>
                </a:solidFill>
                <a:latin typeface="Comic Sans MS"/>
                <a:ea typeface="Comic Sans MS"/>
                <a:cs typeface="Comic Sans MS"/>
                <a:sym typeface="Comic Sans MS"/>
              </a:rPr>
              <a:t>Un paio di PANTALONI IMPERMEABILI non foderati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it-IT" sz="2200" b="0" i="0" u="none" strike="noStrike" cap="none">
                <a:solidFill>
                  <a:srgbClr val="222222"/>
                </a:solidFill>
                <a:latin typeface="Comic Sans MS"/>
                <a:ea typeface="Comic Sans MS"/>
                <a:cs typeface="Comic Sans MS"/>
                <a:sym typeface="Comic Sans MS"/>
              </a:rPr>
              <a:t>e non a saloppette</a:t>
            </a:r>
            <a:endParaRPr sz="22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32"/>
          <p:cNvSpPr txBox="1"/>
          <p:nvPr/>
        </p:nvSpPr>
        <p:spPr>
          <a:xfrm>
            <a:off x="2002971" y="5739604"/>
            <a:ext cx="876662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Contrassegnare tutto l’occorrente con nome e cognome del bambino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3"/>
          <p:cNvSpPr/>
          <p:nvPr/>
        </p:nvSpPr>
        <p:spPr>
          <a:xfrm>
            <a:off x="774922" y="240804"/>
            <a:ext cx="10571355" cy="489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1" u="sng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ALTRO MATERIALE NECESSARIO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1" u="sng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DA PORTARE A SCUOLA</a:t>
            </a:r>
            <a:br>
              <a:rPr lang="it-IT" sz="2400" b="1" i="1" u="sng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omic Sans MS"/>
              <a:buChar char="•"/>
            </a:pPr>
            <a:r>
              <a:rPr lang="it-IT" sz="22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Una CARTELLETTA grande cm 50 x 70 con le alette per raccogliere gli elaborati personali del bambino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omic Sans MS"/>
              <a:buChar char="•"/>
            </a:pPr>
            <a:r>
              <a:rPr lang="it-IT" sz="22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Due scatole di FAZZOLETTI di carta formato veline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it-IT" sz="2200" b="0" i="1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ALTRE INDICAZONI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omic Sans MS"/>
              <a:buChar char="•"/>
            </a:pPr>
            <a:r>
              <a:rPr lang="it-IT" sz="22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 bambini non possono portare a scuola giochi o altri oggetti personali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omic Sans MS"/>
              <a:buChar char="•"/>
            </a:pPr>
            <a:r>
              <a:rPr lang="it-IT" sz="22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Si consiglia che il bambino indossi un abbigliamento comodo per favorire l’autonomia personale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4"/>
          <p:cNvSpPr txBox="1"/>
          <p:nvPr/>
        </p:nvSpPr>
        <p:spPr>
          <a:xfrm>
            <a:off x="497380" y="0"/>
            <a:ext cx="11128918" cy="1114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it-IT" sz="22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 PER FINIRE…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it-IT" sz="22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 vostri bambini riceveranno un </a:t>
            </a:r>
            <a:r>
              <a:rPr lang="it-IT" sz="2200" b="1" i="1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VIDEO -  SORPRESA…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it-IT" sz="22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potranno vedere i volti delle loro maestre… anche se a distanza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it-IT" sz="22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 poi ascolteranno una storia che ritroveranno a settembre.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it-IT" sz="22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Inoltre vi invitiamo a passare fuori dalla scuola dell’Infanzia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it-IT" sz="22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un giorno dopo il 20 giugno</a:t>
            </a:r>
            <a:endParaRPr sz="22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it-IT" sz="22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(vi verrà comunicato il giorno esatto tramite mail)</a:t>
            </a:r>
            <a:endParaRPr sz="22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it-IT" sz="22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Troverete sulla recinzione della Scuola una sorpresa: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it-IT" sz="22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LA CORNICE «I RICORDI DELL’ESTATE»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it-IT" sz="22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da portare a casa (cercate il nome di vostro figlio)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it-IT" sz="22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Potete riempirla e personalizzarla a piacere con fotografie familiari delle esperienze che vivrete questa estate e con piccoli «tesori» come sassi,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it-IT" sz="22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conchiglie e tutto quello che la vostra fantasia vi suggerisce.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it-IT" sz="22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 settembre riportatela a Scuola!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it-IT" sz="22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Guardando le vostre esperienze insieme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it-IT" sz="22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inizieremo a conoscerci!!!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/>
          <p:nvPr/>
        </p:nvSpPr>
        <p:spPr>
          <a:xfrm>
            <a:off x="709310" y="872139"/>
            <a:ext cx="9716888" cy="3693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4000" b="0" i="0" u="none" strike="noStrike" cap="none">
                <a:solidFill>
                  <a:srgbClr val="00B050"/>
                </a:solidFill>
                <a:latin typeface="Geo"/>
                <a:ea typeface="Geo"/>
                <a:cs typeface="Geo"/>
                <a:sym typeface="Geo"/>
              </a:rPr>
              <a:t>BUON CAMMINO…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4000" b="0" i="0" u="none" strike="noStrike" cap="none">
                <a:solidFill>
                  <a:srgbClr val="00B050"/>
                </a:solidFill>
                <a:latin typeface="Geo"/>
                <a:ea typeface="Geo"/>
                <a:cs typeface="Geo"/>
                <a:sym typeface="Geo"/>
              </a:rPr>
              <a:t>DI AMBIENTAMENTO A VOI FAMIGLIE!!!</a:t>
            </a:r>
            <a:endParaRPr sz="4000" b="0" i="0" u="none" strike="noStrike" cap="non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4000" b="0" i="0" u="none" strike="noStrike" cap="none">
                <a:solidFill>
                  <a:srgbClr val="00B050"/>
                </a:solidFill>
                <a:latin typeface="Geo"/>
                <a:ea typeface="Geo"/>
                <a:cs typeface="Geo"/>
                <a:sym typeface="Geo"/>
              </a:rPr>
              <a:t>NOI INSEGNANTI SAREMO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4000" b="0" i="0" u="none" strike="noStrike" cap="none">
                <a:solidFill>
                  <a:srgbClr val="00B050"/>
                </a:solidFill>
                <a:latin typeface="Geo"/>
                <a:ea typeface="Geo"/>
                <a:cs typeface="Geo"/>
                <a:sym typeface="Geo"/>
              </a:rPr>
              <a:t>AL VOSTRO FIANCO!</a:t>
            </a:r>
            <a:endParaRPr sz="4000" b="0" i="0" u="none" strike="noStrike" cap="non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1" name="Google Shape;451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81568" y="3788780"/>
            <a:ext cx="2889260" cy="2889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36" descr="Presentazione scuola dell'infanzia paulo frei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2192000" cy="6900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"/>
          <p:cNvSpPr txBox="1">
            <a:spLocks noGrp="1"/>
          </p:cNvSpPr>
          <p:nvPr>
            <p:ph type="title"/>
          </p:nvPr>
        </p:nvSpPr>
        <p:spPr>
          <a:xfrm>
            <a:off x="1276058" y="0"/>
            <a:ext cx="9372600" cy="1200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None/>
            </a:pPr>
            <a:r>
              <a:rPr lang="it-IT" sz="2000" b="1">
                <a:solidFill>
                  <a:srgbClr val="FF0000"/>
                </a:solidFill>
              </a:rPr>
              <a:t>FINALITA’: «</a:t>
            </a:r>
            <a:r>
              <a:rPr lang="it-IT" sz="2000" b="1">
                <a:solidFill>
                  <a:srgbClr val="0070C0"/>
                </a:solidFill>
              </a:rPr>
              <a:t> </a:t>
            </a:r>
            <a:r>
              <a:rPr lang="it-IT" sz="2000" b="1">
                <a:solidFill>
                  <a:srgbClr val="002060"/>
                </a:solidFill>
              </a:rPr>
              <a:t>Star bene e sentirsi sicuri in un ambiente sociale allargato, vivendo serenamente tutte le dimensioni del proprio IO </a:t>
            </a:r>
            <a:r>
              <a:rPr lang="it-IT" sz="2000" b="1">
                <a:solidFill>
                  <a:srgbClr val="FF0000"/>
                </a:solidFill>
              </a:rPr>
              <a:t>»</a:t>
            </a:r>
            <a:endParaRPr/>
          </a:p>
        </p:txBody>
      </p:sp>
      <p:sp>
        <p:nvSpPr>
          <p:cNvPr id="260" name="Google Shape;260;p4"/>
          <p:cNvSpPr txBox="1">
            <a:spLocks noGrp="1"/>
          </p:cNvSpPr>
          <p:nvPr>
            <p:ph type="body" idx="1"/>
          </p:nvPr>
        </p:nvSpPr>
        <p:spPr>
          <a:xfrm>
            <a:off x="778908" y="1571348"/>
            <a:ext cx="4236976" cy="3255434"/>
          </a:xfrm>
          <a:prstGeom prst="rect">
            <a:avLst/>
          </a:prstGeom>
          <a:solidFill>
            <a:srgbClr val="FFEBCB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0000"/>
              <a:buNone/>
            </a:pPr>
            <a:endParaRPr b="1">
              <a:solidFill>
                <a:srgbClr val="FF0000"/>
              </a:solidFill>
            </a:endParaRPr>
          </a:p>
          <a:p>
            <a:pPr marL="45720" lvl="0" indent="0" algn="ctr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FF0000"/>
              </a:buClr>
              <a:buSzPct val="80000"/>
              <a:buNone/>
            </a:pPr>
            <a:r>
              <a:rPr lang="it-IT" b="1">
                <a:solidFill>
                  <a:srgbClr val="FF0000"/>
                </a:solidFill>
              </a:rPr>
              <a:t>MATURAZIONE DELL’IDENTITA’ :              </a:t>
            </a:r>
            <a:endParaRPr b="1">
              <a:solidFill>
                <a:srgbClr val="002060"/>
              </a:solidFill>
            </a:endParaRPr>
          </a:p>
          <a:p>
            <a:pPr marL="27432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002060"/>
              </a:buClr>
              <a:buSzPct val="80000"/>
              <a:buFont typeface="Noto Sans Symbols"/>
              <a:buChar char="⮚"/>
            </a:pPr>
            <a:r>
              <a:rPr lang="it-IT" b="1">
                <a:solidFill>
                  <a:srgbClr val="002060"/>
                </a:solidFill>
              </a:rPr>
              <a:t>Imparare a conoscersi e ad essere riconosciuto come persona unica e irripetibile </a:t>
            </a:r>
            <a:endParaRPr/>
          </a:p>
          <a:p>
            <a:pPr marL="27432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002060"/>
              </a:buClr>
              <a:buSzPct val="80000"/>
              <a:buFont typeface="Noto Sans Symbols"/>
              <a:buChar char="⮚"/>
            </a:pPr>
            <a:r>
              <a:rPr lang="it-IT" b="1">
                <a:solidFill>
                  <a:srgbClr val="002060"/>
                </a:solidFill>
              </a:rPr>
              <a:t>Riconoscere ed esprimere in modo equilibrato emozioni e sentimenti</a:t>
            </a:r>
            <a:endParaRPr/>
          </a:p>
          <a:p>
            <a:pPr marL="27432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002060"/>
              </a:buClr>
              <a:buSzPct val="80000"/>
              <a:buFont typeface="Noto Sans Symbols"/>
              <a:buChar char="⮚"/>
            </a:pPr>
            <a:r>
              <a:rPr lang="it-IT" b="1">
                <a:solidFill>
                  <a:srgbClr val="002060"/>
                </a:solidFill>
              </a:rPr>
              <a:t>Maturare una sufficiente fiducia in sé stessi per costruire relazioni positive con l’altro, il nuovo, il diverso</a:t>
            </a:r>
            <a:endParaRPr/>
          </a:p>
          <a:p>
            <a:pPr marL="274320" lvl="0" indent="-14224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Noto Sans Symbols"/>
              <a:buNone/>
            </a:pPr>
            <a:endParaRPr b="1">
              <a:solidFill>
                <a:srgbClr val="002060"/>
              </a:solidFill>
            </a:endParaRPr>
          </a:p>
        </p:txBody>
      </p:sp>
      <p:sp>
        <p:nvSpPr>
          <p:cNvPr id="261" name="Google Shape;261;p4"/>
          <p:cNvSpPr txBox="1">
            <a:spLocks noGrp="1"/>
          </p:cNvSpPr>
          <p:nvPr>
            <p:ph type="body" idx="2"/>
          </p:nvPr>
        </p:nvSpPr>
        <p:spPr>
          <a:xfrm>
            <a:off x="5774817" y="1371600"/>
            <a:ext cx="4572000" cy="4114800"/>
          </a:xfrm>
          <a:prstGeom prst="rect">
            <a:avLst/>
          </a:prstGeom>
          <a:solidFill>
            <a:srgbClr val="FFEBCB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27432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80000"/>
              <a:buChar char="▪"/>
            </a:pPr>
            <a:r>
              <a:rPr lang="it-IT" b="1">
                <a:solidFill>
                  <a:srgbClr val="FF0000"/>
                </a:solidFill>
              </a:rPr>
              <a:t>CONQUISTA DELL’AUTONOMIA</a:t>
            </a:r>
            <a:endParaRPr/>
          </a:p>
          <a:p>
            <a:pPr marL="27432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002060"/>
              </a:buClr>
              <a:buSzPct val="80000"/>
              <a:buFont typeface="Noto Sans Symbols"/>
              <a:buChar char="⮚"/>
            </a:pPr>
            <a:r>
              <a:rPr lang="it-IT" b="1">
                <a:solidFill>
                  <a:srgbClr val="002060"/>
                </a:solidFill>
              </a:rPr>
              <a:t>Saper interpretare e governare il proprio corpo chiedendo aiuto in caso di necessità</a:t>
            </a:r>
            <a:endParaRPr/>
          </a:p>
          <a:p>
            <a:pPr marL="27432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002060"/>
              </a:buClr>
              <a:buSzPct val="80000"/>
              <a:buFont typeface="Noto Sans Symbols"/>
              <a:buChar char="⮚"/>
            </a:pPr>
            <a:r>
              <a:rPr lang="it-IT" b="1">
                <a:solidFill>
                  <a:srgbClr val="002060"/>
                </a:solidFill>
              </a:rPr>
              <a:t>Saper vivere con curiosità e voglia di sperimentare le diverse attività, provando piacere nel far da sé</a:t>
            </a:r>
            <a:endParaRPr/>
          </a:p>
          <a:p>
            <a:pPr marL="27432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002060"/>
              </a:buClr>
              <a:buSzPct val="80000"/>
              <a:buFont typeface="Noto Sans Symbols"/>
              <a:buChar char="⮚"/>
            </a:pPr>
            <a:r>
              <a:rPr lang="it-IT" b="1">
                <a:solidFill>
                  <a:srgbClr val="002060"/>
                </a:solidFill>
              </a:rPr>
              <a:t>Sapersi orientare a livello spazio-temporale all’interno di un contesto normativo di riferimento</a:t>
            </a:r>
            <a:endParaRPr/>
          </a:p>
          <a:p>
            <a:pPr marL="27432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002060"/>
              </a:buClr>
              <a:buSzPct val="80000"/>
              <a:buFont typeface="Noto Sans Symbols"/>
              <a:buChar char="⮚"/>
            </a:pPr>
            <a:r>
              <a:rPr lang="it-IT" b="1">
                <a:solidFill>
                  <a:srgbClr val="002060"/>
                </a:solidFill>
              </a:rPr>
              <a:t>Saper compiere scelte autonome nel rispetto delle regole condivise</a:t>
            </a:r>
            <a:endParaRPr/>
          </a:p>
          <a:p>
            <a:pPr marL="4572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80000"/>
              <a:buNone/>
            </a:pPr>
            <a:endParaRPr b="1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5"/>
          <p:cNvSpPr txBox="1">
            <a:spLocks noGrp="1"/>
          </p:cNvSpPr>
          <p:nvPr>
            <p:ph type="body" idx="2"/>
          </p:nvPr>
        </p:nvSpPr>
        <p:spPr>
          <a:xfrm>
            <a:off x="605075" y="228600"/>
            <a:ext cx="4909352" cy="4503832"/>
          </a:xfrm>
          <a:prstGeom prst="rect">
            <a:avLst/>
          </a:prstGeom>
          <a:solidFill>
            <a:srgbClr val="FFEBCB"/>
          </a:solidFill>
          <a:ln w="12700" cap="flat" cmpd="sng">
            <a:solidFill>
              <a:srgbClr val="D729C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4572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0000"/>
              <a:buNone/>
            </a:pPr>
            <a:endParaRPr b="1">
              <a:solidFill>
                <a:srgbClr val="FF0000"/>
              </a:solidFill>
            </a:endParaRPr>
          </a:p>
          <a:p>
            <a:pPr marL="45720" lvl="0" indent="0" algn="ctr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FF0000"/>
              </a:buClr>
              <a:buSzPct val="80000"/>
              <a:buNone/>
            </a:pPr>
            <a:r>
              <a:rPr lang="it-IT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SVILUPPO delle COMPETENZE</a:t>
            </a:r>
            <a:endParaRPr/>
          </a:p>
          <a:p>
            <a:pPr marL="274320" lvl="0" indent="-22865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002060"/>
              </a:buClr>
              <a:buSzPct val="80000"/>
              <a:buFont typeface="Noto Sans Symbols"/>
              <a:buChar char="✔"/>
            </a:pPr>
            <a:r>
              <a:rPr lang="it-IT" sz="19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Saper esplorare, osservare, riflettere sulle esperienze, sviluppando abilità sensoriali, percettive, linguistiche, motorie, cognitive, sociali……</a:t>
            </a:r>
            <a:endParaRPr/>
          </a:p>
          <a:p>
            <a:pPr marL="274320" lvl="0" indent="-22865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002060"/>
              </a:buClr>
              <a:buSzPct val="80000"/>
              <a:buFont typeface="Noto Sans Symbols"/>
              <a:buChar char="✔"/>
            </a:pPr>
            <a:r>
              <a:rPr lang="it-IT" sz="19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Acquisire la capacità di descrivere/raccontare/rielaborare le esperienze vissute traducendole in tracce personali o condivise col gruppo, utilizzando i vari linguaggi(grafico, verbale, musicale, pittorico…)</a:t>
            </a:r>
            <a:endParaRPr/>
          </a:p>
          <a:p>
            <a:pPr marL="27432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002060"/>
              </a:buClr>
              <a:buSzPct val="80000"/>
              <a:buFont typeface="Noto Sans Symbols"/>
              <a:buChar char="✔"/>
            </a:pPr>
            <a:r>
              <a:rPr lang="it-IT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Sviluppare l’intelligenza creativa sia in senso estetico (arte) che scientifico (esperimenti) attraverso la capacità di osservare, porre domande, formulare ipotesi, esprimendo il proprio pensiero.</a:t>
            </a:r>
            <a:r>
              <a:rPr lang="it-IT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>
              <a:solidFill>
                <a:srgbClr val="002060"/>
              </a:solidFill>
            </a:endParaRPr>
          </a:p>
          <a:p>
            <a:pPr marL="274320" lvl="0" indent="-139344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Noto Sans Symbols"/>
              <a:buNone/>
            </a:pPr>
            <a:endParaRPr sz="1900">
              <a:solidFill>
                <a:srgbClr val="002060"/>
              </a:solidFill>
            </a:endParaRPr>
          </a:p>
          <a:p>
            <a:pPr marL="4572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80000"/>
              <a:buNone/>
            </a:pPr>
            <a:endParaRPr sz="1900">
              <a:solidFill>
                <a:srgbClr val="002060"/>
              </a:solidFill>
            </a:endParaRPr>
          </a:p>
          <a:p>
            <a:pPr marL="4572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80000"/>
              <a:buNone/>
            </a:pPr>
            <a:endParaRPr sz="1900">
              <a:solidFill>
                <a:srgbClr val="002060"/>
              </a:solidFill>
            </a:endParaRPr>
          </a:p>
        </p:txBody>
      </p:sp>
      <p:sp>
        <p:nvSpPr>
          <p:cNvPr id="267" name="Google Shape;267;p5"/>
          <p:cNvSpPr txBox="1">
            <a:spLocks noGrp="1"/>
          </p:cNvSpPr>
          <p:nvPr>
            <p:ph type="body" idx="4"/>
          </p:nvPr>
        </p:nvSpPr>
        <p:spPr>
          <a:xfrm>
            <a:off x="6547174" y="303917"/>
            <a:ext cx="4774161" cy="5355771"/>
          </a:xfrm>
          <a:prstGeom prst="rect">
            <a:avLst/>
          </a:prstGeom>
          <a:solidFill>
            <a:srgbClr val="FFEBCB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74320" lvl="0" indent="-13462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0000"/>
              <a:buNone/>
            </a:pPr>
            <a:endParaRPr b="1">
              <a:solidFill>
                <a:srgbClr val="FF0000"/>
              </a:solidFill>
            </a:endParaRPr>
          </a:p>
          <a:p>
            <a:pPr marL="274320" lvl="0" indent="-228600" algn="ctr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FF0000"/>
              </a:buClr>
              <a:buSzPct val="80000"/>
              <a:buChar char="▪"/>
            </a:pPr>
            <a:r>
              <a:rPr lang="it-IT" b="1">
                <a:solidFill>
                  <a:srgbClr val="FF0000"/>
                </a:solidFill>
              </a:rPr>
              <a:t>SVILUPPO SENSO di CITTADINANZA</a:t>
            </a:r>
            <a:endParaRPr/>
          </a:p>
          <a:p>
            <a:pPr marL="274320" lvl="0" indent="-22865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002060"/>
              </a:buClr>
              <a:buSzPct val="80000"/>
              <a:buFont typeface="Noto Sans Symbols"/>
              <a:buChar char="✔"/>
            </a:pPr>
            <a:r>
              <a:rPr lang="it-IT" sz="1900">
                <a:solidFill>
                  <a:srgbClr val="002060"/>
                </a:solidFill>
              </a:rPr>
              <a:t>Riconoscere l’altro da sé come portatore di bisogni, idee, punti di vista</a:t>
            </a:r>
            <a:endParaRPr/>
          </a:p>
          <a:p>
            <a:pPr marL="274320" lvl="0" indent="-22865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002060"/>
              </a:buClr>
              <a:buSzPct val="80000"/>
              <a:buFont typeface="Noto Sans Symbols"/>
              <a:buChar char="✔"/>
            </a:pPr>
            <a:r>
              <a:rPr lang="it-IT" sz="1900">
                <a:solidFill>
                  <a:srgbClr val="002060"/>
                </a:solidFill>
              </a:rPr>
              <a:t>Capacità di gestire i conflitti attraverso il dialogo</a:t>
            </a:r>
            <a:endParaRPr/>
          </a:p>
          <a:p>
            <a:pPr marL="274320" lvl="0" indent="-22865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002060"/>
              </a:buClr>
              <a:buSzPct val="80000"/>
              <a:buFont typeface="Noto Sans Symbols"/>
              <a:buChar char="✔"/>
            </a:pPr>
            <a:r>
              <a:rPr lang="it-IT" sz="1900">
                <a:solidFill>
                  <a:srgbClr val="002060"/>
                </a:solidFill>
              </a:rPr>
              <a:t>Costruire l’appartenenza al gruppo classe, alla comunità scolastica, al paese e al territorio</a:t>
            </a:r>
            <a:endParaRPr/>
          </a:p>
          <a:p>
            <a:pPr marL="274320" lvl="0" indent="-22865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002060"/>
              </a:buClr>
              <a:buSzPct val="80000"/>
              <a:buFont typeface="Noto Sans Symbols"/>
              <a:buChar char="✔"/>
            </a:pPr>
            <a:r>
              <a:rPr lang="it-IT" sz="1900">
                <a:solidFill>
                  <a:srgbClr val="002060"/>
                </a:solidFill>
              </a:rPr>
              <a:t>Percepire di essere cittadino del mondo attraverso la valorizzazione delle diversità </a:t>
            </a:r>
            <a:endParaRPr/>
          </a:p>
          <a:p>
            <a:pPr marL="27432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002060"/>
              </a:buClr>
              <a:buSzPct val="80000"/>
              <a:buFont typeface="Noto Sans Symbols"/>
              <a:buChar char="✔"/>
            </a:pPr>
            <a:r>
              <a:rPr lang="it-IT">
                <a:solidFill>
                  <a:srgbClr val="002060"/>
                </a:solidFill>
              </a:rPr>
              <a:t>Percepirsi come abitante del pianeta terra, sviluppando sensibilità e rispetto verso la natura</a:t>
            </a:r>
            <a:endParaRPr/>
          </a:p>
          <a:p>
            <a:pPr marL="27432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002060"/>
              </a:buClr>
              <a:buSzPct val="80000"/>
              <a:buFont typeface="Noto Sans Symbols"/>
              <a:buChar char="✔"/>
            </a:pPr>
            <a:r>
              <a:rPr lang="it-IT">
                <a:solidFill>
                  <a:srgbClr val="002060"/>
                </a:solidFill>
              </a:rPr>
              <a:t>Acquisire semplici consuetudini di base come attenzione ad uno sviluppo ecosostenibile</a:t>
            </a:r>
            <a:endParaRPr/>
          </a:p>
          <a:p>
            <a:pPr marL="274320" lvl="0" indent="-139344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Noto Sans Symbols"/>
              <a:buNone/>
            </a:pPr>
            <a:endParaRPr sz="1900">
              <a:solidFill>
                <a:srgbClr val="002060"/>
              </a:solidFill>
            </a:endParaRPr>
          </a:p>
          <a:p>
            <a:pPr marL="274320" lvl="0" indent="-139344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Noto Sans Symbols"/>
              <a:buNone/>
            </a:pPr>
            <a:endParaRPr sz="190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6"/>
          <p:cNvSpPr txBox="1">
            <a:spLocks noGrp="1"/>
          </p:cNvSpPr>
          <p:nvPr>
            <p:ph type="title"/>
          </p:nvPr>
        </p:nvSpPr>
        <p:spPr>
          <a:xfrm>
            <a:off x="2216680" y="-186267"/>
            <a:ext cx="9372600" cy="1200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400"/>
              <a:buFont typeface="Arial"/>
              <a:buNone/>
            </a:pPr>
            <a:r>
              <a:rPr lang="it-IT" b="1">
                <a:solidFill>
                  <a:srgbClr val="FF0000"/>
                </a:solidFill>
              </a:rPr>
              <a:t>Come raggiungere queste FINALITA’ ?</a:t>
            </a:r>
            <a:endParaRPr/>
          </a:p>
        </p:txBody>
      </p:sp>
      <p:sp>
        <p:nvSpPr>
          <p:cNvPr id="274" name="Google Shape;274;p6"/>
          <p:cNvSpPr/>
          <p:nvPr/>
        </p:nvSpPr>
        <p:spPr>
          <a:xfrm>
            <a:off x="2286000" y="1109134"/>
            <a:ext cx="9372600" cy="411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-10000" y="0"/>
                </a:moveTo>
                <a:close/>
              </a:path>
              <a:path w="120000" h="120000" fill="none" extrusionOk="0">
                <a:moveTo>
                  <a:pt x="-10000" y="22500"/>
                </a:moveTo>
                <a:lnTo>
                  <a:pt x="-46000" y="13500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114300" marR="0" lvl="1" indent="-1143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AB3C19"/>
              </a:buClr>
              <a:buSzPts val="2000"/>
              <a:buFont typeface="Arial"/>
              <a:buChar char="•"/>
            </a:pPr>
            <a:r>
              <a:rPr lang="it-IT" sz="2000" b="0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rPr>
              <a:t>Proponendo esperienze ricche e varie</a:t>
            </a:r>
            <a:endParaRPr sz="2000" b="0" i="0" u="none" strike="noStrike" cap="none">
              <a:solidFill>
                <a:srgbClr val="AB3C1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1" indent="0" algn="l" rtl="0">
              <a:lnSpc>
                <a:spcPct val="75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1" indent="-11430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rgbClr val="306786"/>
              </a:buClr>
              <a:buSzPts val="1700"/>
              <a:buFont typeface="Arial"/>
              <a:buChar char="•"/>
            </a:pPr>
            <a:r>
              <a:rPr lang="it-IT" sz="1700" b="0" i="0" u="none" strike="noStrike" cap="none">
                <a:solidFill>
                  <a:srgbClr val="306786"/>
                </a:solidFill>
                <a:latin typeface="Arial"/>
                <a:ea typeface="Arial"/>
                <a:cs typeface="Arial"/>
                <a:sym typeface="Arial"/>
              </a:rPr>
              <a:t>Sperimentando e agendo in un ambiente stimolante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1" indent="0" algn="l" rtl="0">
              <a:lnSpc>
                <a:spcPct val="75000"/>
              </a:lnSpc>
              <a:spcBef>
                <a:spcPts val="1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1" indent="-11430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Arial"/>
              <a:buChar char="•"/>
            </a:pPr>
            <a:r>
              <a:rPr lang="it-IT" sz="1800" b="0" i="0" u="none" strike="noStrike" cap="non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Pensando e riflettendo per arrivare a progettare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1" indent="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1" indent="-11430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Costruendo relazioni affettive serene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1" indent="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1" indent="-11430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rgbClr val="7C891D"/>
              </a:buClr>
              <a:buSzPts val="1800"/>
              <a:buFont typeface="Arial"/>
              <a:buChar char="•"/>
            </a:pPr>
            <a:r>
              <a:rPr lang="it-IT" sz="1800" b="0" i="0" u="none" strike="noStrike" cap="none">
                <a:solidFill>
                  <a:srgbClr val="7C891D"/>
                </a:solidFill>
                <a:latin typeface="Arial"/>
                <a:ea typeface="Arial"/>
                <a:cs typeface="Arial"/>
                <a:sym typeface="Arial"/>
              </a:rPr>
              <a:t>Vivendo emozioni rassicuranti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5" name="Google Shape;27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04775"/>
            <a:ext cx="11734800" cy="660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8440" y="970009"/>
            <a:ext cx="10251191" cy="4454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8"/>
          <p:cNvSpPr txBox="1"/>
          <p:nvPr/>
        </p:nvSpPr>
        <p:spPr>
          <a:xfrm rot="10800000">
            <a:off x="3371683" y="2036765"/>
            <a:ext cx="7439751" cy="1042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8"/>
          <p:cNvSpPr/>
          <p:nvPr/>
        </p:nvSpPr>
        <p:spPr>
          <a:xfrm>
            <a:off x="504264" y="3956478"/>
            <a:ext cx="11329148" cy="2595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>
                <a:solidFill>
                  <a:srgbClr val="FF0000"/>
                </a:solidFill>
                <a:latin typeface="Geo"/>
                <a:ea typeface="Geo"/>
                <a:cs typeface="Geo"/>
                <a:sym typeface="Geo"/>
              </a:rPr>
              <a:t>L’ambientamento è un momento molto delicato per i bambini.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>
                <a:solidFill>
                  <a:srgbClr val="FF0000"/>
                </a:solidFill>
                <a:latin typeface="Geo"/>
                <a:ea typeface="Geo"/>
                <a:cs typeface="Geo"/>
                <a:sym typeface="Geo"/>
              </a:rPr>
              <a:t>Ma anche per le insegnanti e per voi genitori, soprattutto per le mamme…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>
                <a:solidFill>
                  <a:srgbClr val="000000"/>
                </a:solidFill>
                <a:latin typeface="Geo"/>
                <a:ea typeface="Geo"/>
                <a:cs typeface="Geo"/>
                <a:sym typeface="Geo"/>
              </a:rPr>
              <a:t>Una parola che accompagna questo percorso (non dimentichiamola)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>
                <a:solidFill>
                  <a:srgbClr val="000000"/>
                </a:solidFill>
                <a:latin typeface="Geo"/>
                <a:ea typeface="Geo"/>
                <a:cs typeface="Geo"/>
                <a:sym typeface="Geo"/>
              </a:rPr>
              <a:t>è </a:t>
            </a:r>
            <a:r>
              <a:rPr lang="it-IT" sz="4400" b="1" i="1" u="none" strike="noStrike" cap="none">
                <a:solidFill>
                  <a:srgbClr val="FF0000"/>
                </a:solidFill>
                <a:latin typeface="Geo"/>
                <a:ea typeface="Geo"/>
                <a:cs typeface="Geo"/>
                <a:sym typeface="Geo"/>
              </a:rPr>
              <a:t>EMOZIONI…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8"/>
          <p:cNvSpPr txBox="1"/>
          <p:nvPr/>
        </p:nvSpPr>
        <p:spPr>
          <a:xfrm>
            <a:off x="738360" y="312092"/>
            <a:ext cx="7367495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it-IT" sz="3600" b="1" i="0" u="none" strike="noStrike" cap="none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ED ORA PARLIAMO DI … AMBIENTAMENTO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it-IT" sz="3600" b="1" i="0" u="none" strike="noStrike" cap="none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Cos’è???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8"/>
          <p:cNvSpPr txBox="1"/>
          <p:nvPr/>
        </p:nvSpPr>
        <p:spPr>
          <a:xfrm>
            <a:off x="504264" y="1865572"/>
            <a:ext cx="10919012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È il periodo necessario affinché bambini, genitori ed insegnanti si integrino nel contesto comunicativo-relazionale che si realizza con il loro incontro nella Scuola dell’Infanzia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11776" y="389431"/>
            <a:ext cx="3317421" cy="1741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9"/>
          <p:cNvSpPr/>
          <p:nvPr/>
        </p:nvSpPr>
        <p:spPr>
          <a:xfrm>
            <a:off x="290286" y="336173"/>
            <a:ext cx="11717937" cy="6311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sng" strike="noStrike" cap="none">
                <a:solidFill>
                  <a:srgbClr val="FF0000"/>
                </a:solidFill>
                <a:latin typeface="Geo"/>
                <a:ea typeface="Geo"/>
                <a:cs typeface="Geo"/>
                <a:sym typeface="Geo"/>
              </a:rPr>
              <a:t>Ascoltare e legittimare le emozioni  dei bambini.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1" u="none" strike="noStrike" cap="none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ACCOGLIERE TUTTE LE EMOZIONI </a:t>
            </a:r>
            <a:r>
              <a:rPr lang="it-IT" sz="2400" b="0" i="0" u="none" strike="noStrike" cap="none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CHE IL BAMBINO PROVA: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quelle positive, ma anche quelle negative.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Bodoni"/>
              <a:ea typeface="Bodoni"/>
              <a:cs typeface="Bodoni"/>
              <a:sym typeface="Bodoni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Il bambino vivrà continue separazioni nel corso della sua vita ed ha bisogno di imparare a gestirle, sapendo di poter contare sul </a:t>
            </a:r>
            <a:r>
              <a:rPr lang="it-IT" sz="2400" b="1" i="0" u="none" strike="noStrike" cap="none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SUPPORTO EMPATICO</a:t>
            </a:r>
            <a:r>
              <a:rPr lang="it-IT" sz="2400" b="0" i="0" u="none" strike="noStrike" cap="none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 degli adulti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Bodoni"/>
              <a:ea typeface="Bodoni"/>
              <a:cs typeface="Bodoni"/>
              <a:sym typeface="Bodon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Come dice C. Pavese: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1" u="none" strike="noStrike" cap="none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“Non ci si libera di una cosa evitandola, ma solo attraversandola”</a:t>
            </a:r>
            <a:r>
              <a:rPr lang="it-IT" sz="2400" b="0" i="1" u="none" strike="noStrike" cap="none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.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E’ solo </a:t>
            </a:r>
            <a:r>
              <a:rPr lang="it-IT" sz="2400" b="1" i="0" u="none" strike="noStrike" cap="none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esprimendo ed attraversando</a:t>
            </a:r>
            <a:r>
              <a:rPr lang="it-IT" sz="2400" b="0" i="0" u="none" strike="noStrike" cap="none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 la propria emozione che il bambino</a:t>
            </a:r>
            <a:r>
              <a:rPr lang="it-IT" sz="2400" b="1" i="0" u="none" strike="noStrike" cap="none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 può andare oltre</a:t>
            </a:r>
            <a:r>
              <a:rPr lang="it-IT" sz="2400" b="0" i="0" u="none" strike="noStrike" cap="none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Per fare ciò in modo </a:t>
            </a:r>
            <a:r>
              <a:rPr lang="it-IT" sz="2400" b="1" i="0" u="none" strike="noStrike" cap="none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equilibrato e sano</a:t>
            </a:r>
            <a:r>
              <a:rPr lang="it-IT" sz="2400" b="0" i="0" u="none" strike="noStrike" cap="none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, c’è bisogno di adulti che ascoltino e contengano il vissuto del bambino, facendogli sentire di essere </a:t>
            </a:r>
            <a:r>
              <a:rPr lang="it-IT" sz="2400" b="1" i="0" u="none" strike="noStrike" cap="none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riconosciuto e compreso</a:t>
            </a:r>
            <a:r>
              <a:rPr lang="it-IT" sz="2400" b="0" i="0" u="none" strike="noStrike" cap="none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e che </a:t>
            </a:r>
            <a:r>
              <a:rPr lang="it-IT" sz="2400" b="1" i="0" u="none" strike="noStrike" cap="none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non è da solo</a:t>
            </a:r>
            <a:r>
              <a:rPr lang="it-IT" sz="2400" b="0" i="0" u="none" strike="noStrike" cap="none">
                <a:solidFill>
                  <a:srgbClr val="000000"/>
                </a:solidFill>
                <a:latin typeface="Bodoni"/>
                <a:ea typeface="Bodoni"/>
                <a:cs typeface="Bodoni"/>
                <a:sym typeface="Bodoni"/>
              </a:rPr>
              <a:t> a maneggiare le sue emozioni. </a:t>
            </a:r>
            <a:endParaRPr sz="2400" b="0" i="0" u="none" strike="noStrike" cap="none">
              <a:solidFill>
                <a:srgbClr val="000000"/>
              </a:solidFill>
              <a:latin typeface="Bodoni"/>
              <a:ea typeface="Bodoni"/>
              <a:cs typeface="Bodoni"/>
              <a:sym typeface="Bodoni"/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ambini che giocano 16x9">
  <a:themeElements>
    <a:clrScheme name="Children Happy">
      <a:dk1>
        <a:srgbClr val="595959"/>
      </a:dk1>
      <a:lt1>
        <a:srgbClr val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Children Happy">
      <a:dk1>
        <a:srgbClr val="595959"/>
      </a:dk1>
      <a:lt1>
        <a:srgbClr val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1317</Words>
  <PresentationFormat>Personalizzato</PresentationFormat>
  <Paragraphs>231</Paragraphs>
  <Slides>36</Slides>
  <Notes>36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36</vt:i4>
      </vt:variant>
    </vt:vector>
  </HeadingPairs>
  <TitlesOfParts>
    <vt:vector size="50" baseType="lpstr">
      <vt:lpstr>Arial</vt:lpstr>
      <vt:lpstr>Noto Sans Symbols</vt:lpstr>
      <vt:lpstr>Calibri</vt:lpstr>
      <vt:lpstr>Geo</vt:lpstr>
      <vt:lpstr>Helvetica Neue</vt:lpstr>
      <vt:lpstr>Arial Rounded</vt:lpstr>
      <vt:lpstr>Bodoni</vt:lpstr>
      <vt:lpstr>Arial Black</vt:lpstr>
      <vt:lpstr>Verdana</vt:lpstr>
      <vt:lpstr>Times New Roman</vt:lpstr>
      <vt:lpstr>Comic Sans MS</vt:lpstr>
      <vt:lpstr>Bambini che giocano 16x9</vt:lpstr>
      <vt:lpstr>Tema di Office</vt:lpstr>
      <vt:lpstr>1_Tema di Office</vt:lpstr>
      <vt:lpstr>Scuola dell’Infanzia  «Karol Wojtyla» </vt:lpstr>
      <vt:lpstr>Scuola dell’Infanzia = risposta educativa  ai bisogni dei bambini da 3/6 anni </vt:lpstr>
      <vt:lpstr>Diapositiva 3</vt:lpstr>
      <vt:lpstr>FINALITA’: « Star bene e sentirsi sicuri in un ambiente sociale allargato, vivendo serenamente tutte le dimensioni del proprio IO »</vt:lpstr>
      <vt:lpstr>Diapositiva 5</vt:lpstr>
      <vt:lpstr>Come raggiungere queste FINALITA’ ?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Scuola dell’Infanzia  «Karol Wojtyla» </dc:title>
  <dc:creator>Irene Redaelli</dc:creator>
  <cp:lastModifiedBy>PC14</cp:lastModifiedBy>
  <cp:revision>1</cp:revision>
  <dcterms:created xsi:type="dcterms:W3CDTF">2021-05-17T13:53:28Z</dcterms:created>
  <dcterms:modified xsi:type="dcterms:W3CDTF">2021-06-18T07:58:57Z</dcterms:modified>
</cp:coreProperties>
</file>